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7F3F4"/>
          </a:solidFill>
        </a:fill>
      </a:tcStyle>
    </a:wholeTbl>
    <a:band2H>
      <a:tcTxStyle b="def" i="def"/>
      <a:tcStyle>
        <a:tcBdr/>
        <a:fill>
          <a:solidFill>
            <a:srgbClr val="F3F9FA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6" name="Shape 3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j-lt"/>
        <a:ea typeface="+mj-ea"/>
        <a:cs typeface="+mj-cs"/>
        <a:sym typeface="Calibri"/>
      </a:defRPr>
    </a:lvl1pPr>
    <a:lvl2pPr indent="2286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2pPr>
    <a:lvl3pPr indent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3pPr>
    <a:lvl4pPr indent="6858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4pPr>
    <a:lvl5pPr indent="9144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5pPr>
    <a:lvl6pPr indent="11430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6pPr>
    <a:lvl7pPr indent="13716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7pPr>
    <a:lvl8pPr indent="1600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8pPr>
    <a:lvl9pPr indent="18288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"/>
          <p:cNvGrpSpPr/>
          <p:nvPr/>
        </p:nvGrpSpPr>
        <p:grpSpPr>
          <a:xfrm>
            <a:off x="0" y="0"/>
            <a:ext cx="9144000" cy="6867525"/>
            <a:chOff x="0" y="0"/>
            <a:chExt cx="9144000" cy="6867525"/>
          </a:xfrm>
        </p:grpSpPr>
        <p:pic>
          <p:nvPicPr>
            <p:cNvPr id="24" name="electrodes" descr="electrodes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" name="redbar" descr="redbar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2514600" cy="6858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6" name="blackbar" descr="blackbar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5562600"/>
              <a:ext cx="9144000" cy="13049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8" name="Lexical Data Masterclass, Berlin (4-8 December 2017)"/>
          <p:cNvSpPr txBox="1"/>
          <p:nvPr/>
        </p:nvSpPr>
        <p:spPr>
          <a:xfrm>
            <a:off x="3352800" y="6030912"/>
            <a:ext cx="5943600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457200">
              <a:defRPr>
                <a:solidFill>
                  <a:srgbClr val="FFFFFF"/>
                </a:solidFill>
                <a:effectLst>
                  <a:outerShdw sx="100000" sy="100000" kx="0" ky="0" algn="b" rotWithShape="0" blurRad="12700" dist="25400" dir="2700000">
                    <a:srgbClr val="DDDDDD"/>
                  </a:outerShdw>
                </a:effectLst>
              </a:defRPr>
            </a:lvl1pPr>
          </a:lstStyle>
          <a:p>
            <a:pPr/>
            <a:r>
              <a:t>Lexical Data Masterclass, Berlin (4-8 December 2017)</a:t>
            </a:r>
          </a:p>
        </p:txBody>
      </p:sp>
      <p:sp>
        <p:nvSpPr>
          <p:cNvPr id="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lectrodes" descr="electrode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redbar" descr="redbar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524000" cy="68580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" name="blackbar"/>
          <p:cNvGrpSpPr/>
          <p:nvPr/>
        </p:nvGrpSpPr>
        <p:grpSpPr>
          <a:xfrm>
            <a:off x="3175" y="6107112"/>
            <a:ext cx="9144000" cy="750888"/>
            <a:chOff x="0" y="0"/>
            <a:chExt cx="9144000" cy="750887"/>
          </a:xfrm>
        </p:grpSpPr>
        <p:sp>
          <p:nvSpPr>
            <p:cNvPr id="4" name="Rectangle"/>
            <p:cNvSpPr/>
            <p:nvPr/>
          </p:nvSpPr>
          <p:spPr>
            <a:xfrm>
              <a:off x="0" y="0"/>
              <a:ext cx="9144000" cy="75088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pic>
          <p:nvPicPr>
            <p:cNvPr id="5" name="blackbar.png" descr="blackbar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9144000" cy="7508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7" name="Lexical Data Masterclass, Berlin (4-8 December 2017)"/>
          <p:cNvSpPr txBox="1"/>
          <p:nvPr/>
        </p:nvSpPr>
        <p:spPr>
          <a:xfrm>
            <a:off x="3421062" y="6324600"/>
            <a:ext cx="559277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defRPr>
                <a:solidFill>
                  <a:srgbClr val="FFFFFF"/>
                </a:solidFill>
                <a:effectLst>
                  <a:outerShdw sx="100000" sy="100000" kx="0" ky="0" algn="b" rotWithShape="0" blurRad="12700" dist="25400" dir="2700000">
                    <a:srgbClr val="DDDDDD"/>
                  </a:outerShdw>
                </a:effectLst>
              </a:defRPr>
            </a:lvl1pPr>
          </a:lstStyle>
          <a:p>
            <a:pPr/>
            <a:r>
              <a:t>Lexical Data Masterclass, Berlin (4-8 December 2017)</a:t>
            </a:r>
          </a:p>
        </p:txBody>
      </p:sp>
      <p:sp>
        <p:nvSpPr>
          <p:cNvPr id="8" name="Title Text"/>
          <p:cNvSpPr txBox="1"/>
          <p:nvPr>
            <p:ph type="title"/>
          </p:nvPr>
        </p:nvSpPr>
        <p:spPr>
          <a:xfrm>
            <a:off x="457200" y="92074"/>
            <a:ext cx="82296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9" name="Body Level One…"/>
          <p:cNvSpPr txBox="1"/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" name="Slide Number"/>
          <p:cNvSpPr txBox="1"/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5"/>
    <p:sldLayoutId id="2147483650" r:id="rId6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457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914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1371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1828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2235200" marR="0" indent="-4064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2692400" marR="0" indent="-4064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3149600" marR="0" indent="-4064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3606800" marR="0" indent="-4064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4064000" marR="0" indent="-4064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3" Type="http://schemas.openxmlformats.org/officeDocument/2006/relationships/hyperlink" Target="mailto:iljackb@gmail.com" TargetMode="External"/><Relationship Id="rId4" Type="http://schemas.openxmlformats.org/officeDocument/2006/relationships/image" Target="../media/image2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1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anguage Documentation and Standards in Digital Humanities:…"/>
          <p:cNvSpPr txBox="1"/>
          <p:nvPr>
            <p:ph type="title" idx="4294967295"/>
          </p:nvPr>
        </p:nvSpPr>
        <p:spPr>
          <a:xfrm>
            <a:off x="2557198" y="395080"/>
            <a:ext cx="6586802" cy="265292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defTabSz="332993">
              <a:defRPr b="1" sz="3306">
                <a:solidFill>
                  <a:srgbClr val="002452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Language Documentation and Standards in Digital Humanities: </a:t>
            </a:r>
          </a:p>
          <a:p>
            <a:pPr defTabSz="332993">
              <a:defRPr b="1" sz="3306">
                <a:solidFill>
                  <a:srgbClr val="002452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TEI and the documentation of Mixtepec-Mixtec</a:t>
            </a:r>
          </a:p>
        </p:txBody>
      </p:sp>
      <p:sp>
        <p:nvSpPr>
          <p:cNvPr id="39" name="Jack Bowers…"/>
          <p:cNvSpPr txBox="1"/>
          <p:nvPr>
            <p:ph type="body" sz="quarter" idx="4294967295"/>
          </p:nvPr>
        </p:nvSpPr>
        <p:spPr>
          <a:xfrm>
            <a:off x="2819399" y="3897312"/>
            <a:ext cx="5943601" cy="1284288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0" indent="0" algn="ctr" defTabSz="519937">
              <a:spcBef>
                <a:spcPts val="0"/>
              </a:spcBef>
              <a:buSzTx/>
              <a:buNone/>
              <a:defRPr b="1" sz="2670">
                <a:latin typeface="+mn-lt"/>
                <a:ea typeface="+mn-ea"/>
                <a:cs typeface="+mn-cs"/>
                <a:sym typeface="Helvetica"/>
              </a:defRPr>
            </a:pPr>
            <a:r>
              <a:t>Jack Bowers</a:t>
            </a:r>
          </a:p>
          <a:p>
            <a:pPr marL="0" indent="0" algn="ctr" defTabSz="519937">
              <a:spcBef>
                <a:spcPts val="0"/>
              </a:spcBef>
              <a:buSzTx/>
              <a:buNone/>
              <a:defRPr sz="2225">
                <a:solidFill>
                  <a:srgbClr val="861001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Austrian Center for Digital Humanities (ACDH)</a:t>
            </a:r>
          </a:p>
        </p:txBody>
      </p:sp>
      <p:sp>
        <p:nvSpPr>
          <p:cNvPr id="40" name="PhD Thesis: École Pratique des Hauts Études (Inria - ALMaNaCH)"/>
          <p:cNvSpPr txBox="1"/>
          <p:nvPr/>
        </p:nvSpPr>
        <p:spPr>
          <a:xfrm>
            <a:off x="2460747" y="3002280"/>
            <a:ext cx="6302253" cy="10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584200">
              <a:defRPr b="1" sz="2200">
                <a:solidFill>
                  <a:schemeClr val="accent5">
                    <a:satOff val="-6843"/>
                    <a:lumOff val="-10705"/>
                  </a:scheme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PhD Thesis: École Pratique des Hauts Études (Inria - ALMaNaCH)</a:t>
            </a:r>
          </a:p>
        </p:txBody>
      </p:sp>
    </p:spTree>
  </p:cSld>
  <p:clrMapOvr>
    <a:masterClrMapping/>
  </p:clrMapOvr>
  <p:transition xmlns:p14="http://schemas.microsoft.com/office/powerpoint/2010/main" spd="med" advClick="0" advTm="15000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peech Annotation: Praat (phonetic focus transcription)"/>
          <p:cNvSpPr txBox="1"/>
          <p:nvPr>
            <p:ph type="title" idx="4294967295"/>
          </p:nvPr>
        </p:nvSpPr>
        <p:spPr>
          <a:xfrm>
            <a:off x="1600200" y="152399"/>
            <a:ext cx="7391400" cy="1154114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defTabSz="420624">
              <a:defRPr sz="4320">
                <a:latin typeface="+mn-lt"/>
                <a:ea typeface="+mn-ea"/>
                <a:cs typeface="+mn-cs"/>
                <a:sym typeface="Helvetica"/>
              </a:defRPr>
            </a:pPr>
            <a:r>
              <a:t>Speech Annotation: Praat </a:t>
            </a:r>
            <a:r>
              <a:rPr sz="2664">
                <a:solidFill>
                  <a:srgbClr val="535353"/>
                </a:solidFill>
              </a:rPr>
              <a:t>(phonetic focus transcription)</a:t>
            </a:r>
          </a:p>
        </p:txBody>
      </p:sp>
      <p:sp>
        <p:nvSpPr>
          <p:cNvPr id="89" name="Rectangle"/>
          <p:cNvSpPr/>
          <p:nvPr/>
        </p:nvSpPr>
        <p:spPr>
          <a:xfrm>
            <a:off x="-1" y="6172200"/>
            <a:ext cx="9144002" cy="152400"/>
          </a:xfrm>
          <a:prstGeom prst="rect">
            <a:avLst/>
          </a:prstGeom>
          <a:gradFill>
            <a:gsLst>
              <a:gs pos="0">
                <a:srgbClr val="0047FF"/>
              </a:gs>
              <a:gs pos="50000">
                <a:srgbClr val="F8FBFC">
                  <a:alpha val="54999"/>
                </a:srgbClr>
              </a:gs>
              <a:gs pos="100000">
                <a:srgbClr val="000000">
                  <a:alpha val="9999"/>
                </a:srgbClr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0" name="Circle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>
            <a:gsLst>
              <a:gs pos="0">
                <a:srgbClr val="000000">
                  <a:alpha val="9999"/>
                </a:srgbClr>
              </a:gs>
              <a:gs pos="50000">
                <a:srgbClr val="F8FBFC">
                  <a:alpha val="54999"/>
                </a:srgbClr>
              </a:gs>
              <a:gs pos="100000">
                <a:srgbClr val="0047FF"/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1" name="tmin tier text tmax…"/>
          <p:cNvSpPr txBox="1"/>
          <p:nvPr/>
        </p:nvSpPr>
        <p:spPr>
          <a:xfrm>
            <a:off x="6505163" y="1471612"/>
            <a:ext cx="2739257" cy="241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  <a:r>
              <a:t>tmin	tier	text	tmax</a:t>
            </a:r>
          </a:p>
          <a:p>
            <a:pPr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  <a:r>
              <a:t>0	Tokens	1	0.91</a:t>
            </a:r>
          </a:p>
          <a:p>
            <a:pPr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  <a:r>
              <a:t>0.11	Gld-Nas-Lat	l	0.16</a:t>
            </a:r>
          </a:p>
          <a:p>
            <a:pPr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  <a:r>
              <a:t>0.11	Orth	lakuku	0.74</a:t>
            </a:r>
          </a:p>
          <a:p>
            <a:pPr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  <a:r>
              <a:t>0.11	Gloss	N.mourning_dove	0.74</a:t>
            </a:r>
          </a:p>
          <a:p>
            <a:pPr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  <a:r>
              <a:t>0.15	Vowels	a	0.21</a:t>
            </a:r>
          </a:p>
          <a:p>
            <a:pPr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  <a:r>
              <a:t>0.18	Tones	˩	0.22</a:t>
            </a:r>
          </a:p>
          <a:p>
            <a:pPr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  <a:r>
              <a:t>0.22	Consonants	k	0.34</a:t>
            </a:r>
          </a:p>
          <a:p>
            <a:pPr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  <a:r>
              <a:t>0.34	Vowels	u	0.41</a:t>
            </a:r>
          </a:p>
          <a:p>
            <a:pPr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  <a:r>
              <a:t>0.35	Tones	 ˥	0.41</a:t>
            </a:r>
          </a:p>
          <a:p>
            <a:pPr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  <a:r>
              <a:t>0.41	Consonants	k	0.59</a:t>
            </a:r>
          </a:p>
          <a:p>
            <a:pPr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  <a:r>
              <a:t>0.59	Vowels	u	0.74</a:t>
            </a:r>
          </a:p>
          <a:p>
            <a:pPr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  <a:r>
              <a:t>0.60	Tones</a:t>
            </a:r>
            <a:r>
              <a:rPr>
                <a:latin typeface="Arial"/>
                <a:ea typeface="Arial"/>
                <a:cs typeface="Arial"/>
                <a:sym typeface="Arial"/>
              </a:rPr>
              <a:t>	˧˥</a:t>
            </a:r>
            <a:r>
              <a:t>	0.64</a:t>
            </a:r>
          </a:p>
        </p:txBody>
      </p:sp>
      <p:sp>
        <p:nvSpPr>
          <p:cNvPr id="92" name="Line"/>
          <p:cNvSpPr/>
          <p:nvPr/>
        </p:nvSpPr>
        <p:spPr>
          <a:xfrm>
            <a:off x="5948961" y="2617152"/>
            <a:ext cx="57959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584200"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93" name="Line"/>
          <p:cNvSpPr/>
          <p:nvPr/>
        </p:nvSpPr>
        <p:spPr>
          <a:xfrm>
            <a:off x="7319583" y="4072731"/>
            <a:ext cx="1" cy="70485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584200"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pic>
        <p:nvPicPr>
          <p:cNvPr id="94" name="xsl.png" descr="xsl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39944" y="4125912"/>
            <a:ext cx="750888" cy="750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Screen Shot 2017-09-08 at 11.26.36 AM.png" descr="Screen Shot 2017-09-08 at 11.26.36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24000" y="1306512"/>
            <a:ext cx="4448349" cy="2384476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Utterance File &lt;u&gt;"/>
          <p:cNvSpPr txBox="1"/>
          <p:nvPr/>
        </p:nvSpPr>
        <p:spPr>
          <a:xfrm>
            <a:off x="4241336" y="5118099"/>
            <a:ext cx="2388537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584200">
              <a:defRPr sz="21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Utterance File &lt;u&gt; </a:t>
            </a:r>
          </a:p>
        </p:txBody>
      </p:sp>
      <p:grpSp>
        <p:nvGrpSpPr>
          <p:cNvPr id="100" name="Group"/>
          <p:cNvGrpSpPr/>
          <p:nvPr/>
        </p:nvGrpSpPr>
        <p:grpSpPr>
          <a:xfrm>
            <a:off x="6629872" y="4777581"/>
            <a:ext cx="1257503" cy="1154113"/>
            <a:chOff x="0" y="0"/>
            <a:chExt cx="1257502" cy="1154112"/>
          </a:xfrm>
        </p:grpSpPr>
        <p:pic>
          <p:nvPicPr>
            <p:cNvPr id="97" name="523px-Text-xml.svg.png" descr="523px-Text-xml.svg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1257503" cy="115411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8" name="Rectangle"/>
            <p:cNvSpPr/>
            <p:nvPr/>
          </p:nvSpPr>
          <p:spPr>
            <a:xfrm>
              <a:off x="71157" y="298959"/>
              <a:ext cx="842657" cy="466017"/>
            </a:xfrm>
            <a:prstGeom prst="rect">
              <a:avLst/>
            </a:prstGeom>
            <a:solidFill>
              <a:srgbClr val="BD5B0C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4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99" name="TEI"/>
            <p:cNvSpPr txBox="1"/>
            <p:nvPr/>
          </p:nvSpPr>
          <p:spPr>
            <a:xfrm>
              <a:off x="121186" y="247418"/>
              <a:ext cx="738729" cy="5665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584200">
                <a:defRPr sz="2300">
                  <a:solidFill>
                    <a:srgbClr val="FFFFFF"/>
                  </a:solidFill>
                  <a:latin typeface="Arial Black"/>
                  <a:ea typeface="Arial Black"/>
                  <a:cs typeface="Arial Black"/>
                  <a:sym typeface="Arial Black"/>
                </a:defRPr>
              </a:lvl1pPr>
            </a:lstStyle>
            <a:p>
              <a:pPr/>
              <a:r>
                <a:t>TEI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wipe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afterEffect" presetSubtype="0" presetID="-1" grpId="1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966657 0.000000" origin="layout" pathEditMode="relative">
                                      <p:cBhvr>
                                        <p:cTn id="6" dur="15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ectangle"/>
          <p:cNvSpPr/>
          <p:nvPr/>
        </p:nvSpPr>
        <p:spPr>
          <a:xfrm>
            <a:off x="-1" y="6172200"/>
            <a:ext cx="9144002" cy="152400"/>
          </a:xfrm>
          <a:prstGeom prst="rect">
            <a:avLst/>
          </a:prstGeom>
          <a:gradFill>
            <a:gsLst>
              <a:gs pos="0">
                <a:srgbClr val="0047FF"/>
              </a:gs>
              <a:gs pos="50000">
                <a:srgbClr val="F8FBFC">
                  <a:alpha val="54999"/>
                </a:srgbClr>
              </a:gs>
              <a:gs pos="100000">
                <a:srgbClr val="000000">
                  <a:alpha val="9999"/>
                </a:srgbClr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3" name="Circle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>
            <a:gsLst>
              <a:gs pos="0">
                <a:srgbClr val="000000">
                  <a:alpha val="9999"/>
                </a:srgbClr>
              </a:gs>
              <a:gs pos="50000">
                <a:srgbClr val="F8FBFC">
                  <a:alpha val="54999"/>
                </a:srgbClr>
              </a:gs>
              <a:gs pos="100000">
                <a:srgbClr val="0047FF"/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04" name="Screen Shot 2017-12-02 at 5.16.49 PM.png" descr="Screen Shot 2017-12-02 at 5.16.49 PM.png"/>
          <p:cNvPicPr>
            <a:picLocks noChangeAspect="1"/>
          </p:cNvPicPr>
          <p:nvPr/>
        </p:nvPicPr>
        <p:blipFill>
          <a:blip r:embed="rId2">
            <a:extLst/>
          </a:blip>
          <a:srcRect l="5259" t="0" r="0" b="0"/>
          <a:stretch>
            <a:fillRect/>
          </a:stretch>
        </p:blipFill>
        <p:spPr>
          <a:xfrm>
            <a:off x="1523999" y="809330"/>
            <a:ext cx="3352705" cy="4618812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&lt;timeline&gt;…"/>
          <p:cNvSpPr txBox="1"/>
          <p:nvPr/>
        </p:nvSpPr>
        <p:spPr>
          <a:xfrm>
            <a:off x="4577868" y="525117"/>
            <a:ext cx="4566133" cy="5581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defRPr sz="1000">
                <a:solidFill>
                  <a:srgbClr val="021DA7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       </a:t>
            </a:r>
            <a:r>
              <a:rPr>
                <a:solidFill>
                  <a:srgbClr val="000000"/>
                </a:solidFill>
              </a:rPr>
              <a:t>  </a:t>
            </a:r>
            <a:r>
              <a:t>&lt;timeline&gt;</a:t>
            </a:r>
            <a:endParaRPr>
              <a:solidFill>
                <a:srgbClr val="000000"/>
              </a:solidFill>
            </a:endParaRPr>
          </a:p>
          <a:p>
            <a:pPr defTabSz="457200">
              <a:defRPr sz="1000">
                <a:latin typeface="+mn-lt"/>
                <a:ea typeface="+mn-ea"/>
                <a:cs typeface="+mn-cs"/>
                <a:sym typeface="Helvetica"/>
              </a:defRPr>
            </a:pPr>
            <a:r>
              <a:t>            </a:t>
            </a:r>
            <a:r>
              <a:rPr>
                <a:solidFill>
                  <a:srgbClr val="021DA7"/>
                </a:solidFill>
              </a:rPr>
              <a:t>&lt;when</a:t>
            </a:r>
            <a:r>
              <a:rPr>
                <a:solidFill>
                  <a:srgbClr val="F9975E"/>
                </a:solidFill>
              </a:rPr>
              <a:t> xml:id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"T1"</a:t>
            </a:r>
            <a:r>
              <a:rPr>
                <a:solidFill>
                  <a:srgbClr val="F9975E"/>
                </a:solidFill>
              </a:rPr>
              <a:t> interval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"0.11"</a:t>
            </a:r>
            <a:r>
              <a:rPr>
                <a:solidFill>
                  <a:srgbClr val="021DA7"/>
                </a:solidFill>
              </a:rPr>
              <a:t>/&gt;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Helvetica"/>
              </a:defRPr>
            </a:pPr>
            <a:r>
              <a:t>            </a:t>
            </a:r>
            <a:r>
              <a:rPr>
                <a:solidFill>
                  <a:srgbClr val="021DA7"/>
                </a:solidFill>
              </a:rPr>
              <a:t>&lt;when</a:t>
            </a:r>
            <a:r>
              <a:rPr>
                <a:solidFill>
                  <a:srgbClr val="F9975E"/>
                </a:solidFill>
              </a:rPr>
              <a:t> xml:id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"T2"</a:t>
            </a:r>
            <a:r>
              <a:rPr>
                <a:solidFill>
                  <a:srgbClr val="F9975E"/>
                </a:solidFill>
              </a:rPr>
              <a:t> interval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"0.15"</a:t>
            </a:r>
            <a:r>
              <a:rPr>
                <a:solidFill>
                  <a:srgbClr val="021DA7"/>
                </a:solidFill>
              </a:rPr>
              <a:t>/&gt;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Helvetica"/>
              </a:defRPr>
            </a:pPr>
            <a:r>
              <a:t>            </a:t>
            </a:r>
            <a:r>
              <a:rPr>
                <a:solidFill>
                  <a:srgbClr val="021DA7"/>
                </a:solidFill>
              </a:rPr>
              <a:t>&lt;when</a:t>
            </a:r>
            <a:r>
              <a:rPr>
                <a:solidFill>
                  <a:srgbClr val="F9975E"/>
                </a:solidFill>
              </a:rPr>
              <a:t> xml:id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"T3"</a:t>
            </a:r>
            <a:r>
              <a:rPr>
                <a:solidFill>
                  <a:srgbClr val="F9975E"/>
                </a:solidFill>
              </a:rPr>
              <a:t> interval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"0.18"</a:t>
            </a:r>
            <a:r>
              <a:rPr>
                <a:solidFill>
                  <a:srgbClr val="021DA7"/>
                </a:solidFill>
              </a:rPr>
              <a:t>/&gt;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Helvetica"/>
              </a:defRPr>
            </a:pPr>
            <a:r>
              <a:t>            </a:t>
            </a:r>
            <a:r>
              <a:rPr>
                <a:solidFill>
                  <a:srgbClr val="021DA7"/>
                </a:solidFill>
              </a:rPr>
              <a:t>&lt;when</a:t>
            </a:r>
            <a:r>
              <a:rPr>
                <a:solidFill>
                  <a:srgbClr val="F9975E"/>
                </a:solidFill>
              </a:rPr>
              <a:t> xml:id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"T4"</a:t>
            </a:r>
            <a:r>
              <a:rPr>
                <a:solidFill>
                  <a:srgbClr val="F9975E"/>
                </a:solidFill>
              </a:rPr>
              <a:t> interval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"0.22"</a:t>
            </a:r>
            <a:r>
              <a:rPr>
                <a:solidFill>
                  <a:srgbClr val="021DA7"/>
                </a:solidFill>
              </a:rPr>
              <a:t>/&gt;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Helvetica"/>
              </a:defRPr>
            </a:pPr>
            <a:r>
              <a:t>            </a:t>
            </a:r>
            <a:r>
              <a:rPr>
                <a:solidFill>
                  <a:srgbClr val="021DA7"/>
                </a:solidFill>
              </a:rPr>
              <a:t>&lt;when</a:t>
            </a:r>
            <a:r>
              <a:rPr>
                <a:solidFill>
                  <a:srgbClr val="F9975E"/>
                </a:solidFill>
              </a:rPr>
              <a:t> xml:id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"T5"</a:t>
            </a:r>
            <a:r>
              <a:rPr>
                <a:solidFill>
                  <a:srgbClr val="F9975E"/>
                </a:solidFill>
              </a:rPr>
              <a:t> interval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"0.34"</a:t>
            </a:r>
            <a:r>
              <a:rPr>
                <a:solidFill>
                  <a:srgbClr val="021DA7"/>
                </a:solidFill>
              </a:rPr>
              <a:t>/&gt;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Helvetica"/>
              </a:defRPr>
            </a:pPr>
            <a:r>
              <a:t>            </a:t>
            </a:r>
            <a:r>
              <a:rPr>
                <a:solidFill>
                  <a:srgbClr val="021DA7"/>
                </a:solidFill>
              </a:rPr>
              <a:t>&lt;when</a:t>
            </a:r>
            <a:r>
              <a:rPr>
                <a:solidFill>
                  <a:srgbClr val="F9975E"/>
                </a:solidFill>
              </a:rPr>
              <a:t> xml:id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"T6"</a:t>
            </a:r>
            <a:r>
              <a:rPr>
                <a:solidFill>
                  <a:srgbClr val="F9975E"/>
                </a:solidFill>
              </a:rPr>
              <a:t> interval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"0.35"</a:t>
            </a:r>
            <a:r>
              <a:rPr>
                <a:solidFill>
                  <a:srgbClr val="021DA7"/>
                </a:solidFill>
              </a:rPr>
              <a:t>/&gt;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Helvetica"/>
              </a:defRPr>
            </a:pPr>
            <a:r>
              <a:t>            </a:t>
            </a:r>
            <a:r>
              <a:rPr>
                <a:solidFill>
                  <a:srgbClr val="021DA7"/>
                </a:solidFill>
              </a:rPr>
              <a:t>&lt;when</a:t>
            </a:r>
            <a:r>
              <a:rPr>
                <a:solidFill>
                  <a:srgbClr val="F9975E"/>
                </a:solidFill>
              </a:rPr>
              <a:t> xml:id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"T7"</a:t>
            </a:r>
            <a:r>
              <a:rPr>
                <a:solidFill>
                  <a:srgbClr val="F9975E"/>
                </a:solidFill>
              </a:rPr>
              <a:t> interval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"0.41"</a:t>
            </a:r>
            <a:r>
              <a:rPr>
                <a:solidFill>
                  <a:srgbClr val="021DA7"/>
                </a:solidFill>
              </a:rPr>
              <a:t>/&gt;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Helvetica"/>
              </a:defRPr>
            </a:pPr>
            <a:r>
              <a:t>            </a:t>
            </a:r>
            <a:r>
              <a:rPr>
                <a:solidFill>
                  <a:srgbClr val="021DA7"/>
                </a:solidFill>
              </a:rPr>
              <a:t>&lt;when</a:t>
            </a:r>
            <a:r>
              <a:rPr>
                <a:solidFill>
                  <a:srgbClr val="F9975E"/>
                </a:solidFill>
              </a:rPr>
              <a:t> xml:id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"T8"</a:t>
            </a:r>
            <a:r>
              <a:rPr>
                <a:solidFill>
                  <a:srgbClr val="F9975E"/>
                </a:solidFill>
              </a:rPr>
              <a:t> interval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"0.59"</a:t>
            </a:r>
            <a:r>
              <a:rPr>
                <a:solidFill>
                  <a:srgbClr val="021DA7"/>
                </a:solidFill>
              </a:rPr>
              <a:t>/&gt;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Helvetica"/>
              </a:defRPr>
            </a:pPr>
            <a:r>
              <a:t>            </a:t>
            </a:r>
            <a:r>
              <a:rPr>
                <a:solidFill>
                  <a:srgbClr val="021DA7"/>
                </a:solidFill>
              </a:rPr>
              <a:t>&lt;when</a:t>
            </a:r>
            <a:r>
              <a:rPr>
                <a:solidFill>
                  <a:srgbClr val="F9975E"/>
                </a:solidFill>
              </a:rPr>
              <a:t> xml:id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"T9"</a:t>
            </a:r>
            <a:r>
              <a:rPr>
                <a:solidFill>
                  <a:srgbClr val="F9975E"/>
                </a:solidFill>
              </a:rPr>
              <a:t> interval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"0.60"</a:t>
            </a:r>
            <a:r>
              <a:rPr>
                <a:solidFill>
                  <a:srgbClr val="021DA7"/>
                </a:solidFill>
              </a:rPr>
              <a:t>/&gt;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Helvetica"/>
              </a:defRPr>
            </a:pPr>
            <a:r>
              <a:t>            </a:t>
            </a:r>
            <a:r>
              <a:rPr>
                <a:solidFill>
                  <a:srgbClr val="021DA7"/>
                </a:solidFill>
              </a:rPr>
              <a:t>&lt;when</a:t>
            </a:r>
            <a:r>
              <a:rPr>
                <a:solidFill>
                  <a:srgbClr val="F9975E"/>
                </a:solidFill>
              </a:rPr>
              <a:t> xml:id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"T10"</a:t>
            </a:r>
            <a:r>
              <a:rPr>
                <a:solidFill>
                  <a:srgbClr val="F9975E"/>
                </a:solidFill>
              </a:rPr>
              <a:t> interval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"0.74"</a:t>
            </a:r>
            <a:r>
              <a:rPr>
                <a:solidFill>
                  <a:srgbClr val="021DA7"/>
                </a:solidFill>
              </a:rPr>
              <a:t>/&gt;</a:t>
            </a:r>
          </a:p>
          <a:p>
            <a:pPr defTabSz="457200">
              <a:defRPr sz="1000">
                <a:solidFill>
                  <a:srgbClr val="021DA7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solidFill>
                  <a:srgbClr val="000000"/>
                </a:solidFill>
              </a:rPr>
              <a:t>         </a:t>
            </a:r>
            <a:r>
              <a:t>&lt;/timeline&gt;</a:t>
            </a:r>
            <a:endParaRPr>
              <a:solidFill>
                <a:srgbClr val="000000"/>
              </a:solidFill>
            </a:endParaRPr>
          </a:p>
          <a:p>
            <a:pPr defTabSz="457200">
              <a:defRPr sz="1000">
                <a:latin typeface="+mn-lt"/>
                <a:ea typeface="+mn-ea"/>
                <a:cs typeface="+mn-cs"/>
                <a:sym typeface="Helvetica"/>
              </a:defRPr>
            </a:pPr>
            <a:r>
              <a:t>         </a:t>
            </a:r>
            <a:r>
              <a:rPr>
                <a:solidFill>
                  <a:srgbClr val="021DA7"/>
                </a:solidFill>
              </a:rPr>
              <a:t>&lt;annotationBlock&gt;</a:t>
            </a:r>
            <a:br/>
            <a:r>
              <a:t>            </a:t>
            </a:r>
            <a:r>
              <a:rPr>
                <a:solidFill>
                  <a:srgbClr val="021DA7"/>
                </a:solidFill>
              </a:rPr>
              <a:t>&lt;u</a:t>
            </a:r>
            <a:r>
              <a:rPr>
                <a:solidFill>
                  <a:srgbClr val="F9975E"/>
                </a:solidFill>
              </a:rPr>
              <a:t> xml:id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"d1e39"</a:t>
            </a:r>
            <a:r>
              <a:rPr>
                <a:solidFill>
                  <a:srgbClr val="F9975E"/>
                </a:solidFill>
              </a:rPr>
              <a:t> n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"1"</a:t>
            </a:r>
            <a:r>
              <a:rPr>
                <a:solidFill>
                  <a:srgbClr val="F9975E"/>
                </a:solidFill>
              </a:rPr>
              <a:t> start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"0"</a:t>
            </a:r>
            <a:r>
              <a:rPr>
                <a:solidFill>
                  <a:srgbClr val="F9975E"/>
                </a:solidFill>
              </a:rPr>
              <a:t> end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"0.91"</a:t>
            </a:r>
            <a:r>
              <a:rPr>
                <a:solidFill>
                  <a:srgbClr val="021DA7"/>
                </a:solidFill>
              </a:rPr>
              <a:t>&gt;</a:t>
            </a:r>
            <a:br/>
            <a:r>
              <a:t>               </a:t>
            </a:r>
            <a:r>
              <a:rPr>
                <a:solidFill>
                  <a:srgbClr val="021DA7"/>
                </a:solidFill>
              </a:rPr>
              <a:t>&lt;seg</a:t>
            </a:r>
            <a:r>
              <a:rPr>
                <a:solidFill>
                  <a:srgbClr val="F9975E"/>
                </a:solidFill>
              </a:rPr>
              <a:t> xml:id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"d1e40"</a:t>
            </a:r>
            <a:r>
              <a:rPr>
                <a:solidFill>
                  <a:srgbClr val="F9975E"/>
                </a:solidFill>
              </a:rPr>
              <a:t> function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"utterance"</a:t>
            </a:r>
            <a:r>
              <a:rPr>
                <a:solidFill>
                  <a:srgbClr val="F9975E"/>
                </a:solidFill>
              </a:rPr>
              <a:t> notation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"orth"</a:t>
            </a:r>
            <a:r>
              <a:rPr>
                <a:solidFill>
                  <a:srgbClr val="021DA7"/>
                </a:solidFill>
              </a:rPr>
              <a:t>&gt;</a:t>
            </a:r>
            <a:br/>
            <a:r>
              <a:t>                  </a:t>
            </a:r>
            <a:r>
              <a:rPr b="1">
                <a:solidFill>
                  <a:srgbClr val="021DA7"/>
                </a:solidFill>
              </a:rPr>
              <a:t>&lt;w</a:t>
            </a:r>
            <a:r>
              <a:rPr b="1">
                <a:solidFill>
                  <a:srgbClr val="F9975E"/>
                </a:solidFill>
              </a:rPr>
              <a:t> xml:id</a:t>
            </a:r>
            <a:r>
              <a:rPr b="1">
                <a:solidFill>
                  <a:srgbClr val="FF9450"/>
                </a:solidFill>
              </a:rPr>
              <a:t>=</a:t>
            </a:r>
            <a:r>
              <a:rPr b="1">
                <a:solidFill>
                  <a:srgbClr val="AB4500"/>
                </a:solidFill>
              </a:rPr>
              <a:t>"d1e41"</a:t>
            </a:r>
            <a:r>
              <a:rPr b="1">
                <a:solidFill>
                  <a:srgbClr val="F9975E"/>
                </a:solidFill>
              </a:rPr>
              <a:t> synch</a:t>
            </a:r>
            <a:r>
              <a:rPr b="1">
                <a:solidFill>
                  <a:srgbClr val="FF9450"/>
                </a:solidFill>
              </a:rPr>
              <a:t>=</a:t>
            </a:r>
            <a:r>
              <a:rPr b="1">
                <a:solidFill>
                  <a:srgbClr val="AB4500"/>
                </a:solidFill>
              </a:rPr>
              <a:t>"#T1"</a:t>
            </a:r>
            <a:r>
              <a:rPr b="1">
                <a:solidFill>
                  <a:srgbClr val="021DA7"/>
                </a:solidFill>
              </a:rPr>
              <a:t>&gt;</a:t>
            </a:r>
            <a:r>
              <a:rPr b="1"/>
              <a:t>lakuku</a:t>
            </a:r>
            <a:r>
              <a:rPr b="1">
                <a:solidFill>
                  <a:srgbClr val="021DA7"/>
                </a:solidFill>
              </a:rPr>
              <a:t>&lt;/w&gt;</a:t>
            </a:r>
            <a:br>
              <a:rPr b="1"/>
            </a:br>
            <a:r>
              <a:t>               </a:t>
            </a:r>
            <a:r>
              <a:rPr>
                <a:solidFill>
                  <a:srgbClr val="021DA7"/>
                </a:solidFill>
              </a:rPr>
              <a:t>&lt;/seg&gt;</a:t>
            </a:r>
            <a:br/>
            <a:r>
              <a:t>               </a:t>
            </a:r>
            <a:r>
              <a:rPr>
                <a:solidFill>
                  <a:srgbClr val="021DA7"/>
                </a:solidFill>
              </a:rPr>
              <a:t>&lt;seg</a:t>
            </a:r>
            <a:r>
              <a:rPr>
                <a:solidFill>
                  <a:srgbClr val="F9975E"/>
                </a:solidFill>
              </a:rPr>
              <a:t> xml:id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"d1e44"</a:t>
            </a:r>
            <a:r>
              <a:rPr>
                <a:solidFill>
                  <a:srgbClr val="F9975E"/>
                </a:solidFill>
              </a:rPr>
              <a:t> function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"utterance"</a:t>
            </a:r>
            <a:r>
              <a:rPr>
                <a:solidFill>
                  <a:srgbClr val="F9975E"/>
                </a:solidFill>
              </a:rPr>
              <a:t> notation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"ipa"</a:t>
            </a:r>
            <a:r>
              <a:rPr>
                <a:solidFill>
                  <a:srgbClr val="021DA7"/>
                </a:solidFill>
              </a:rPr>
              <a:t>&gt;</a:t>
            </a:r>
            <a:br/>
            <a:r>
              <a:t>                 </a:t>
            </a:r>
            <a:r>
              <a:rPr b="1"/>
              <a:t> </a:t>
            </a:r>
            <a:r>
              <a:rPr b="1">
                <a:solidFill>
                  <a:srgbClr val="021DA7"/>
                </a:solidFill>
              </a:rPr>
              <a:t>&lt;w</a:t>
            </a:r>
            <a:r>
              <a:rPr b="1">
                <a:solidFill>
                  <a:srgbClr val="F9975E"/>
                </a:solidFill>
              </a:rPr>
              <a:t> xml:id</a:t>
            </a:r>
            <a:r>
              <a:rPr b="1">
                <a:solidFill>
                  <a:srgbClr val="FF9450"/>
                </a:solidFill>
              </a:rPr>
              <a:t>=</a:t>
            </a:r>
            <a:r>
              <a:rPr b="1">
                <a:solidFill>
                  <a:srgbClr val="AB4500"/>
                </a:solidFill>
              </a:rPr>
              <a:t>"d1e45"</a:t>
            </a:r>
            <a:r>
              <a:rPr b="1">
                <a:solidFill>
                  <a:srgbClr val="F9975E"/>
                </a:solidFill>
              </a:rPr>
              <a:t> synch</a:t>
            </a:r>
            <a:r>
              <a:rPr b="1">
                <a:solidFill>
                  <a:srgbClr val="FF9450"/>
                </a:solidFill>
              </a:rPr>
              <a:t>=</a:t>
            </a:r>
            <a:r>
              <a:rPr b="1">
                <a:solidFill>
                  <a:srgbClr val="AB4500"/>
                </a:solidFill>
              </a:rPr>
              <a:t>"#T1"</a:t>
            </a:r>
            <a:r>
              <a:rPr b="1">
                <a:solidFill>
                  <a:srgbClr val="021DA7"/>
                </a:solidFill>
              </a:rPr>
              <a:t>&gt;</a:t>
            </a:r>
            <a:br>
              <a:rPr b="1"/>
            </a:br>
            <a:r>
              <a:rPr b="1"/>
              <a:t>                     </a:t>
            </a:r>
            <a:r>
              <a:rPr b="1">
                <a:solidFill>
                  <a:srgbClr val="021DA7"/>
                </a:solidFill>
              </a:rPr>
              <a:t>&lt;c&gt;</a:t>
            </a:r>
            <a:r>
              <a:rPr b="1"/>
              <a:t>l</a:t>
            </a:r>
            <a:r>
              <a:rPr b="1">
                <a:solidFill>
                  <a:srgbClr val="021DA7"/>
                </a:solidFill>
              </a:rPr>
              <a:t>&lt;/c&gt;</a:t>
            </a:r>
            <a:br>
              <a:rPr b="1"/>
            </a:br>
            <a:r>
              <a:rPr b="1"/>
              <a:t>                     </a:t>
            </a:r>
            <a:r>
              <a:rPr b="1">
                <a:solidFill>
                  <a:srgbClr val="021DA7"/>
                </a:solidFill>
              </a:rPr>
              <a:t>&lt;c&gt;</a:t>
            </a:r>
            <a:r>
              <a:rPr b="1"/>
              <a:t>a</a:t>
            </a:r>
            <a:r>
              <a:rPr b="1">
                <a:solidFill>
                  <a:srgbClr val="021DA7"/>
                </a:solidFill>
              </a:rPr>
              <a:t>&lt;/c&gt;</a:t>
            </a:r>
            <a:br>
              <a:rPr b="1"/>
            </a:br>
            <a:r>
              <a:rPr b="1"/>
              <a:t>                     </a:t>
            </a:r>
            <a:r>
              <a:rPr b="1">
                <a:solidFill>
                  <a:srgbClr val="021DA7"/>
                </a:solidFill>
              </a:rPr>
              <a:t>&lt;c</a:t>
            </a:r>
            <a:r>
              <a:rPr b="1">
                <a:solidFill>
                  <a:srgbClr val="F9975E"/>
                </a:solidFill>
              </a:rPr>
              <a:t> function</a:t>
            </a:r>
            <a:r>
              <a:rPr b="1">
                <a:solidFill>
                  <a:srgbClr val="FF9450"/>
                </a:solidFill>
              </a:rPr>
              <a:t>=</a:t>
            </a:r>
            <a:r>
              <a:rPr b="1">
                <a:solidFill>
                  <a:srgbClr val="AB4500"/>
                </a:solidFill>
              </a:rPr>
              <a:t>"tone"</a:t>
            </a:r>
            <a:r>
              <a:rPr b="1">
                <a:solidFill>
                  <a:srgbClr val="021DA7"/>
                </a:solidFill>
              </a:rPr>
              <a:t>&gt;</a:t>
            </a:r>
            <a:r>
              <a:rPr b="1"/>
              <a:t>˩</a:t>
            </a:r>
            <a:r>
              <a:rPr b="1">
                <a:solidFill>
                  <a:srgbClr val="021DA7"/>
                </a:solidFill>
              </a:rPr>
              <a:t>&lt;/c&gt;</a:t>
            </a:r>
            <a:br>
              <a:rPr b="1"/>
            </a:br>
            <a:r>
              <a:rPr b="1"/>
              <a:t>                     </a:t>
            </a:r>
            <a:r>
              <a:rPr b="1">
                <a:solidFill>
                  <a:srgbClr val="021DA7"/>
                </a:solidFill>
              </a:rPr>
              <a:t>&lt;c&gt;</a:t>
            </a:r>
            <a:r>
              <a:rPr b="1"/>
              <a:t>k</a:t>
            </a:r>
            <a:r>
              <a:rPr b="1">
                <a:solidFill>
                  <a:srgbClr val="021DA7"/>
                </a:solidFill>
              </a:rPr>
              <a:t>&lt;/c&gt;</a:t>
            </a:r>
            <a:br>
              <a:rPr b="1"/>
            </a:br>
            <a:r>
              <a:rPr b="1"/>
              <a:t>                     </a:t>
            </a:r>
            <a:r>
              <a:rPr b="1">
                <a:solidFill>
                  <a:srgbClr val="021DA7"/>
                </a:solidFill>
              </a:rPr>
              <a:t>&lt;c&gt;</a:t>
            </a:r>
            <a:r>
              <a:rPr b="1"/>
              <a:t>u</a:t>
            </a:r>
            <a:r>
              <a:rPr b="1">
                <a:solidFill>
                  <a:srgbClr val="021DA7"/>
                </a:solidFill>
              </a:rPr>
              <a:t>&lt;/c&gt;</a:t>
            </a:r>
            <a:br>
              <a:rPr b="1"/>
            </a:br>
            <a:r>
              <a:rPr b="1"/>
              <a:t>                     </a:t>
            </a:r>
            <a:r>
              <a:rPr b="1">
                <a:solidFill>
                  <a:srgbClr val="021DA7"/>
                </a:solidFill>
              </a:rPr>
              <a:t>&lt;c</a:t>
            </a:r>
            <a:r>
              <a:rPr b="1">
                <a:solidFill>
                  <a:srgbClr val="F9975E"/>
                </a:solidFill>
              </a:rPr>
              <a:t> function</a:t>
            </a:r>
            <a:r>
              <a:rPr b="1">
                <a:solidFill>
                  <a:srgbClr val="FF9450"/>
                </a:solidFill>
              </a:rPr>
              <a:t>=</a:t>
            </a:r>
            <a:r>
              <a:rPr b="1">
                <a:solidFill>
                  <a:srgbClr val="AB4500"/>
                </a:solidFill>
              </a:rPr>
              <a:t>"tone"</a:t>
            </a:r>
            <a:r>
              <a:rPr b="1">
                <a:solidFill>
                  <a:srgbClr val="021DA7"/>
                </a:solidFill>
              </a:rPr>
              <a:t>&gt;</a:t>
            </a:r>
            <a:r>
              <a:rPr b="1"/>
              <a:t>˥</a:t>
            </a:r>
            <a:r>
              <a:rPr b="1">
                <a:solidFill>
                  <a:srgbClr val="021DA7"/>
                </a:solidFill>
              </a:rPr>
              <a:t>&lt;/c&gt;</a:t>
            </a:r>
            <a:br>
              <a:rPr b="1"/>
            </a:br>
            <a:r>
              <a:rPr b="1"/>
              <a:t>                     </a:t>
            </a:r>
            <a:r>
              <a:rPr b="1">
                <a:solidFill>
                  <a:srgbClr val="021DA7"/>
                </a:solidFill>
              </a:rPr>
              <a:t>&lt;c&gt;</a:t>
            </a:r>
            <a:r>
              <a:rPr b="1"/>
              <a:t>k</a:t>
            </a:r>
            <a:r>
              <a:rPr b="1">
                <a:solidFill>
                  <a:srgbClr val="021DA7"/>
                </a:solidFill>
              </a:rPr>
              <a:t>&lt;/c&gt;</a:t>
            </a:r>
            <a:br>
              <a:rPr b="1"/>
            </a:br>
            <a:r>
              <a:rPr b="1"/>
              <a:t>                     </a:t>
            </a:r>
            <a:r>
              <a:rPr b="1">
                <a:solidFill>
                  <a:srgbClr val="021DA7"/>
                </a:solidFill>
              </a:rPr>
              <a:t>&lt;c&gt;</a:t>
            </a:r>
            <a:r>
              <a:rPr b="1"/>
              <a:t>u</a:t>
            </a:r>
            <a:r>
              <a:rPr b="1">
                <a:solidFill>
                  <a:srgbClr val="021DA7"/>
                </a:solidFill>
              </a:rPr>
              <a:t>&lt;/c&gt;</a:t>
            </a:r>
            <a:br>
              <a:rPr b="1"/>
            </a:br>
            <a:r>
              <a:rPr b="1"/>
              <a:t>                     </a:t>
            </a:r>
            <a:r>
              <a:rPr b="1">
                <a:solidFill>
                  <a:srgbClr val="021DA7"/>
                </a:solidFill>
              </a:rPr>
              <a:t>&lt;c</a:t>
            </a:r>
            <a:r>
              <a:rPr b="1">
                <a:solidFill>
                  <a:srgbClr val="F9975E"/>
                </a:solidFill>
              </a:rPr>
              <a:t> function</a:t>
            </a:r>
            <a:r>
              <a:rPr b="1">
                <a:solidFill>
                  <a:srgbClr val="FF9450"/>
                </a:solidFill>
              </a:rPr>
              <a:t>=</a:t>
            </a:r>
            <a:r>
              <a:rPr b="1">
                <a:solidFill>
                  <a:srgbClr val="AB4500"/>
                </a:solidFill>
              </a:rPr>
              <a:t>"tone"</a:t>
            </a:r>
            <a:r>
              <a:rPr b="1">
                <a:solidFill>
                  <a:srgbClr val="021DA7"/>
                </a:solidFill>
              </a:rPr>
              <a:t>&gt;</a:t>
            </a:r>
            <a:r>
              <a:rPr b="1">
                <a:latin typeface="Arial"/>
                <a:ea typeface="Arial"/>
                <a:cs typeface="Arial"/>
                <a:sym typeface="Arial"/>
              </a:rPr>
              <a:t>˧˥</a:t>
            </a:r>
            <a:r>
              <a:rPr b="1">
                <a:solidFill>
                  <a:srgbClr val="021DA7"/>
                </a:solidFill>
              </a:rPr>
              <a:t>&lt;/c&gt;</a:t>
            </a:r>
            <a:br>
              <a:rPr b="1"/>
            </a:br>
            <a:r>
              <a:rPr b="1"/>
              <a:t>                  </a:t>
            </a:r>
            <a:r>
              <a:rPr b="1">
                <a:solidFill>
                  <a:srgbClr val="021DA7"/>
                </a:solidFill>
              </a:rPr>
              <a:t>&lt;/w&gt;</a:t>
            </a:r>
            <a:br>
              <a:rPr b="1"/>
            </a:br>
            <a:r>
              <a:rPr b="1"/>
              <a:t>               </a:t>
            </a:r>
            <a:r>
              <a:rPr b="1">
                <a:solidFill>
                  <a:srgbClr val="021DA7"/>
                </a:solidFill>
              </a:rPr>
              <a:t>&lt;/seg&gt;</a:t>
            </a:r>
            <a:br>
              <a:rPr b="1"/>
            </a:br>
            <a:r>
              <a:t>            </a:t>
            </a:r>
            <a:r>
              <a:rPr>
                <a:solidFill>
                  <a:srgbClr val="021DA7"/>
                </a:solidFill>
              </a:rPr>
              <a:t>&lt;/u&gt;</a:t>
            </a:r>
            <a:br/>
            <a:r>
              <a:t>            </a:t>
            </a:r>
            <a:r>
              <a:rPr>
                <a:solidFill>
                  <a:srgbClr val="021DA7"/>
                </a:solidFill>
              </a:rPr>
              <a:t>&lt;spanGrp</a:t>
            </a:r>
            <a:r>
              <a:rPr>
                <a:solidFill>
                  <a:srgbClr val="F9975E"/>
                </a:solidFill>
              </a:rPr>
              <a:t> type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"translation"</a:t>
            </a:r>
            <a:r>
              <a:rPr>
                <a:solidFill>
                  <a:srgbClr val="021DA7"/>
                </a:solidFill>
              </a:rPr>
              <a:t>&gt;</a:t>
            </a:r>
            <a:br/>
            <a:r>
              <a:t>               </a:t>
            </a:r>
            <a:r>
              <a:rPr>
                <a:solidFill>
                  <a:srgbClr val="021DA7"/>
                </a:solidFill>
              </a:rPr>
              <a:t>&lt;span </a:t>
            </a:r>
            <a:r>
              <a:rPr>
                <a:solidFill>
                  <a:srgbClr val="F9975E"/>
                </a:solidFill>
              </a:rPr>
              <a:t> xml:lang=</a:t>
            </a:r>
            <a:r>
              <a:rPr>
                <a:solidFill>
                  <a:srgbClr val="AB4500"/>
                </a:solidFill>
              </a:rPr>
              <a:t>“en”</a:t>
            </a:r>
            <a:r>
              <a:rPr>
                <a:solidFill>
                  <a:srgbClr val="F9975E"/>
                </a:solidFill>
              </a:rPr>
              <a:t>target</a:t>
            </a:r>
            <a:r>
              <a:rPr>
                <a:solidFill>
                  <a:srgbClr val="FF9450"/>
                </a:solidFill>
              </a:rPr>
              <a:t>=</a:t>
            </a:r>
            <a:r>
              <a:rPr>
                <a:solidFill>
                  <a:srgbClr val="AB4500"/>
                </a:solidFill>
              </a:rPr>
              <a:t>“#d1e41 #d1345”</a:t>
            </a:r>
            <a:r>
              <a:rPr>
                <a:solidFill>
                  <a:srgbClr val="021DA7"/>
                </a:solidFill>
              </a:rPr>
              <a:t>&gt;</a:t>
            </a:r>
            <a:r>
              <a:t>mourning dove</a:t>
            </a:r>
            <a:r>
              <a:rPr>
                <a:solidFill>
                  <a:srgbClr val="021DA7"/>
                </a:solidFill>
              </a:rPr>
              <a:t>&lt;/span&gt;</a:t>
            </a:r>
            <a:br/>
            <a:r>
              <a:t>            </a:t>
            </a:r>
            <a:r>
              <a:rPr>
                <a:solidFill>
                  <a:srgbClr val="021DA7"/>
                </a:solidFill>
              </a:rPr>
              <a:t>&lt;/spanGrp&gt;</a:t>
            </a:r>
            <a:endParaRPr>
              <a:solidFill>
                <a:srgbClr val="021DA7"/>
              </a:solidFill>
            </a:endParaRPr>
          </a:p>
          <a:p>
            <a:pPr lvl="3" indent="685800" defTabSz="457200">
              <a:defRPr sz="1000"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solidFill>
                  <a:srgbClr val="021DA7"/>
                </a:solidFill>
              </a:rPr>
              <a:t>…..</a:t>
            </a:r>
          </a:p>
          <a:p>
            <a:pPr defTabSz="457200">
              <a:defRPr sz="1000">
                <a:solidFill>
                  <a:srgbClr val="0074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solidFill>
                  <a:srgbClr val="000000"/>
                </a:solidFill>
              </a:rPr>
              <a:t>          </a:t>
            </a:r>
            <a:r>
              <a:rPr>
                <a:solidFill>
                  <a:srgbClr val="021DA7"/>
                </a:solidFill>
              </a:rPr>
              <a:t>&lt;/annotationBlock&gt;</a:t>
            </a:r>
          </a:p>
        </p:txBody>
      </p:sp>
      <p:sp>
        <p:nvSpPr>
          <p:cNvPr id="106" name="TEI Utterance files (from Praat)"/>
          <p:cNvSpPr txBox="1"/>
          <p:nvPr>
            <p:ph type="title" idx="4294967295"/>
          </p:nvPr>
        </p:nvSpPr>
        <p:spPr>
          <a:xfrm>
            <a:off x="1524000" y="0"/>
            <a:ext cx="6989462" cy="610527"/>
          </a:xfrm>
          <a:prstGeom prst="rect">
            <a:avLst/>
          </a:prstGeom>
        </p:spPr>
        <p:txBody>
          <a:bodyPr lIns="50800" tIns="50800" rIns="50800" bIns="50800">
            <a:normAutofit fontScale="100000" lnSpcReduction="0"/>
          </a:bodyPr>
          <a:lstStyle>
            <a:lvl1pPr defTabSz="455675">
              <a:defRPr sz="3275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TEI Utterance files (from Praat)</a:t>
            </a:r>
          </a:p>
        </p:txBody>
      </p:sp>
      <p:sp>
        <p:nvSpPr>
          <p:cNvPr id="107" name="(partial view)"/>
          <p:cNvSpPr txBox="1"/>
          <p:nvPr/>
        </p:nvSpPr>
        <p:spPr>
          <a:xfrm>
            <a:off x="7324438" y="525117"/>
            <a:ext cx="1399839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chemeClr val="accent5">
                    <a:satOff val="-6843"/>
                    <a:lumOff val="-10705"/>
                  </a:schemeClr>
                </a:solidFill>
              </a:defRPr>
            </a:lvl1pPr>
          </a:lstStyle>
          <a:p>
            <a:pPr/>
            <a:r>
              <a:t>(partial view)</a:t>
            </a:r>
          </a:p>
        </p:txBody>
      </p:sp>
      <p:sp>
        <p:nvSpPr>
          <p:cNvPr id="108" name="(abbreviated model)"/>
          <p:cNvSpPr txBox="1"/>
          <p:nvPr/>
        </p:nvSpPr>
        <p:spPr>
          <a:xfrm>
            <a:off x="2500481" y="525117"/>
            <a:ext cx="2137207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chemeClr val="accent5">
                    <a:satOff val="-6843"/>
                    <a:lumOff val="-10705"/>
                  </a:schemeClr>
                </a:solidFill>
              </a:defRPr>
            </a:lvl1pPr>
          </a:lstStyle>
          <a:p>
            <a:pPr/>
            <a:r>
              <a:t>(abbreviated model)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wipe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afterEffect" presetSubtype="0" presetID="-1" grpId="1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966657 0.000000" origin="layout" pathEditMode="relative">
                                      <p:cBhvr>
                                        <p:cTn id="6" dur="15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I Dictionary Entry: Abstract Model"/>
          <p:cNvSpPr txBox="1"/>
          <p:nvPr>
            <p:ph type="title" idx="4294967295"/>
          </p:nvPr>
        </p:nvSpPr>
        <p:spPr>
          <a:xfrm>
            <a:off x="1600200" y="152399"/>
            <a:ext cx="7391400" cy="115411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414781">
              <a:defRPr sz="355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TEI Dictionary Entry: Abstract Model</a:t>
            </a:r>
          </a:p>
        </p:txBody>
      </p:sp>
      <p:sp>
        <p:nvSpPr>
          <p:cNvPr id="111" name="Rectangle"/>
          <p:cNvSpPr/>
          <p:nvPr/>
        </p:nvSpPr>
        <p:spPr>
          <a:xfrm>
            <a:off x="-1" y="6172200"/>
            <a:ext cx="9144002" cy="152400"/>
          </a:xfrm>
          <a:prstGeom prst="rect">
            <a:avLst/>
          </a:prstGeom>
          <a:gradFill>
            <a:gsLst>
              <a:gs pos="0">
                <a:srgbClr val="0047FF"/>
              </a:gs>
              <a:gs pos="50000">
                <a:srgbClr val="F8FBFC">
                  <a:alpha val="54999"/>
                </a:srgbClr>
              </a:gs>
              <a:gs pos="100000">
                <a:srgbClr val="000000">
                  <a:alpha val="9999"/>
                </a:srgbClr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2" name="Circle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>
            <a:gsLst>
              <a:gs pos="0">
                <a:srgbClr val="000000">
                  <a:alpha val="9999"/>
                </a:srgbClr>
              </a:gs>
              <a:gs pos="50000">
                <a:srgbClr val="F8FBFC">
                  <a:alpha val="54999"/>
                </a:srgbClr>
              </a:gs>
              <a:gs pos="100000">
                <a:srgbClr val="0047FF"/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13" name="Screen Shot 2017-12-03 at 4.28.26 PM.png" descr="Screen Shot 2017-12-03 at 4.28.2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96860" y="1306512"/>
            <a:ext cx="6597591" cy="43507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wipe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afterEffect" presetSubtype="0" presetID="-1" grpId="1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966657 0.000000" origin="layout" pathEditMode="relative">
                                      <p:cBhvr>
                                        <p:cTn id="6" dur="15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I Dictionary Entry: Abstract Model"/>
          <p:cNvSpPr txBox="1"/>
          <p:nvPr>
            <p:ph type="title" idx="4294967295"/>
          </p:nvPr>
        </p:nvSpPr>
        <p:spPr>
          <a:xfrm>
            <a:off x="1600200" y="152399"/>
            <a:ext cx="7391400" cy="115411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414781">
              <a:defRPr sz="355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TEI Dictionary Entry: Abstract Model</a:t>
            </a:r>
          </a:p>
        </p:txBody>
      </p:sp>
      <p:sp>
        <p:nvSpPr>
          <p:cNvPr id="116" name="Rectangle"/>
          <p:cNvSpPr/>
          <p:nvPr/>
        </p:nvSpPr>
        <p:spPr>
          <a:xfrm>
            <a:off x="-1" y="6172200"/>
            <a:ext cx="9144002" cy="152400"/>
          </a:xfrm>
          <a:prstGeom prst="rect">
            <a:avLst/>
          </a:prstGeom>
          <a:gradFill>
            <a:gsLst>
              <a:gs pos="0">
                <a:srgbClr val="0047FF"/>
              </a:gs>
              <a:gs pos="50000">
                <a:srgbClr val="F8FBFC">
                  <a:alpha val="54999"/>
                </a:srgbClr>
              </a:gs>
              <a:gs pos="100000">
                <a:srgbClr val="000000">
                  <a:alpha val="9999"/>
                </a:srgbClr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7" name="Circle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>
            <a:gsLst>
              <a:gs pos="0">
                <a:srgbClr val="000000">
                  <a:alpha val="9999"/>
                </a:srgbClr>
              </a:gs>
              <a:gs pos="50000">
                <a:srgbClr val="F8FBFC">
                  <a:alpha val="54999"/>
                </a:srgbClr>
              </a:gs>
              <a:gs pos="100000">
                <a:srgbClr val="0047FF"/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18" name="Screen Shot 2017-12-03 at 4.28.26 PM.png" descr="Screen Shot 2017-12-03 at 4.28.2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96860" y="1306512"/>
            <a:ext cx="6597591" cy="43507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wipe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afterEffect" presetSubtype="0" presetID="-1" grpId="1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966657 0.000000" origin="layout" pathEditMode="relative">
                                      <p:cBhvr>
                                        <p:cTn id="6" dur="15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stopwatch" descr="stopwatch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8910494">
            <a:off x="5387788" y="-2191591"/>
            <a:ext cx="5486401" cy="5486401"/>
          </a:xfrm>
          <a:prstGeom prst="rect">
            <a:avLst/>
          </a:prstGeom>
          <a:ln w="12700">
            <a:miter lim="400000"/>
          </a:ln>
        </p:spPr>
      </p:pic>
      <p:sp>
        <p:nvSpPr>
          <p:cNvPr id="121" name="Time’s Up!"/>
          <p:cNvSpPr txBox="1"/>
          <p:nvPr>
            <p:ph type="title" idx="4294967295"/>
          </p:nvPr>
        </p:nvSpPr>
        <p:spPr>
          <a:xfrm>
            <a:off x="1600200" y="152399"/>
            <a:ext cx="7391400" cy="1154114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defRPr b="1"/>
            </a:pPr>
            <a:r>
              <a:t>Time</a:t>
            </a:r>
            <a:r>
              <a:t>’</a:t>
            </a:r>
            <a:r>
              <a:t>s Up!</a:t>
            </a:r>
          </a:p>
        </p:txBody>
      </p:sp>
      <p:sp>
        <p:nvSpPr>
          <p:cNvPr id="122" name="Jack Bowers…"/>
          <p:cNvSpPr txBox="1"/>
          <p:nvPr>
            <p:ph type="body" idx="4294967295"/>
          </p:nvPr>
        </p:nvSpPr>
        <p:spPr>
          <a:xfrm>
            <a:off x="1600200" y="1447799"/>
            <a:ext cx="7391400" cy="4572002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>
              <a:buSzTx/>
              <a:buNone/>
              <a:defRPr b="1"/>
            </a:pPr>
          </a:p>
          <a:p>
            <a:pPr lvl="1" marL="742950" indent="-285750">
              <a:spcBef>
                <a:spcPts val="0"/>
              </a:spcBef>
              <a:defRPr b="1" sz="2400"/>
            </a:pPr>
            <a:r>
              <a:t>Jack Bowers</a:t>
            </a:r>
          </a:p>
          <a:p>
            <a:pPr lvl="1" marL="742950" indent="-285750">
              <a:spcBef>
                <a:spcPts val="0"/>
              </a:spcBef>
              <a:defRPr b="1" sz="2400"/>
            </a:pPr>
            <a:r>
              <a:rPr>
                <a:solidFill>
                  <a:srgbClr val="009999"/>
                </a:solidFill>
                <a:uFill>
                  <a:solidFill>
                    <a:srgbClr val="009999"/>
                  </a:solidFill>
                </a:uFill>
                <a:hlinkClick r:id="rId3" invalidUrl="" action="" tgtFrame="" tooltip="" history="1" highlightClick="0" endSnd="0"/>
              </a:rPr>
              <a:t>iljackb@gmail.com</a:t>
            </a:r>
          </a:p>
          <a:p>
            <a:pPr lvl="1" marL="742950" indent="-285750">
              <a:spcBef>
                <a:spcPts val="0"/>
              </a:spcBef>
              <a:defRPr b="1" sz="2400"/>
            </a:pPr>
            <a:r>
              <a:t>(ÖAW) Austrian Center for Digital Humanities</a:t>
            </a:r>
          </a:p>
          <a:p>
            <a:pPr lvl="2" marL="0" indent="457200" algn="ctr">
              <a:spcBef>
                <a:spcPts val="0"/>
              </a:spcBef>
              <a:buSzTx/>
              <a:buNone/>
              <a:defRPr b="1" sz="2200">
                <a:solidFill>
                  <a:schemeClr val="accent5">
                    <a:satOff val="-6843"/>
                    <a:lumOff val="-10705"/>
                  </a:schemeClr>
                </a:solidFill>
              </a:defRPr>
            </a:pPr>
            <a:r>
              <a:t>B.A. History &amp; French San Francisco State</a:t>
            </a:r>
          </a:p>
          <a:p>
            <a:pPr lvl="2" marL="0" indent="457200" algn="ctr">
              <a:spcBef>
                <a:spcPts val="0"/>
              </a:spcBef>
              <a:buSzTx/>
              <a:buNone/>
              <a:defRPr b="1" sz="2200">
                <a:solidFill>
                  <a:schemeClr val="accent5">
                    <a:satOff val="-6843"/>
                    <a:lumOff val="-10705"/>
                  </a:schemeClr>
                </a:solidFill>
              </a:defRPr>
            </a:pPr>
            <a:r>
              <a:t>M.A. Linguistics San José State University</a:t>
            </a:r>
          </a:p>
          <a:p>
            <a:pPr lvl="2" marL="0" indent="457200" algn="ctr">
              <a:spcBef>
                <a:spcPts val="0"/>
              </a:spcBef>
              <a:buSzTx/>
              <a:buNone/>
              <a:defRPr b="1" sz="2200">
                <a:solidFill>
                  <a:schemeClr val="accent5">
                    <a:satOff val="-6843"/>
                    <a:lumOff val="-10705"/>
                  </a:schemeClr>
                </a:solidFill>
              </a:defRPr>
            </a:pPr>
            <a:r>
              <a:t>Inria: 2014-2015</a:t>
            </a:r>
          </a:p>
          <a:p>
            <a:pPr lvl="2" marL="0" indent="457200" algn="ctr">
              <a:spcBef>
                <a:spcPts val="0"/>
              </a:spcBef>
              <a:buSzTx/>
              <a:buNone/>
              <a:defRPr b="1" sz="2200">
                <a:solidFill>
                  <a:schemeClr val="accent5">
                    <a:satOff val="-6843"/>
                    <a:lumOff val="-10705"/>
                  </a:schemeClr>
                </a:solidFill>
              </a:defRPr>
            </a:pPr>
            <a:r>
              <a:t>ÖAW (ACDH) 2015-present</a:t>
            </a:r>
          </a:p>
          <a:p>
            <a:pPr lvl="2" marL="0" indent="457200" algn="ctr">
              <a:spcBef>
                <a:spcPts val="0"/>
              </a:spcBef>
              <a:buSzTx/>
              <a:buNone/>
              <a:defRPr b="1" sz="2200">
                <a:solidFill>
                  <a:schemeClr val="accent5">
                    <a:satOff val="-6843"/>
                    <a:lumOff val="-10705"/>
                  </a:schemeClr>
                </a:solidFill>
              </a:defRPr>
            </a:pPr>
            <a:r>
              <a:t>PhD ÉPHE (ALMAnaCH - Inria) 2016-present</a:t>
            </a:r>
          </a:p>
        </p:txBody>
      </p:sp>
      <p:sp>
        <p:nvSpPr>
          <p:cNvPr id="123" name="Rectangle"/>
          <p:cNvSpPr/>
          <p:nvPr/>
        </p:nvSpPr>
        <p:spPr>
          <a:xfrm>
            <a:off x="-228600" y="6096000"/>
            <a:ext cx="9601200" cy="76200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pic>
        <p:nvPicPr>
          <p:cNvPr id="124" name="priests2.jpg" descr="priests2.jpg"/>
          <p:cNvPicPr>
            <a:picLocks noChangeAspect="1"/>
          </p:cNvPicPr>
          <p:nvPr/>
        </p:nvPicPr>
        <p:blipFill>
          <a:blip r:embed="rId4">
            <a:alphaModFix amt="55048"/>
            <a:extLst/>
          </a:blip>
          <a:stretch>
            <a:fillRect/>
          </a:stretch>
        </p:blipFill>
        <p:spPr>
          <a:xfrm>
            <a:off x="1678760" y="4960704"/>
            <a:ext cx="2893240" cy="1059097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Mixtec Codex Nuttal- British Museum"/>
          <p:cNvSpPr txBox="1"/>
          <p:nvPr/>
        </p:nvSpPr>
        <p:spPr>
          <a:xfrm>
            <a:off x="4572000" y="5702300"/>
            <a:ext cx="3038972" cy="31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584200">
              <a:defRPr sz="1400">
                <a:solidFill>
                  <a:schemeClr val="accent5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Mixtec Codex Nuttal- British Museum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wipe dir="l"/>
      </p:transition>
    </mc:Choice>
    <mc:Fallback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Mixtepec-Mixtec (Sa'an Savi)"/>
          <p:cNvSpPr txBox="1"/>
          <p:nvPr>
            <p:ph type="title" idx="4294967295"/>
          </p:nvPr>
        </p:nvSpPr>
        <p:spPr>
          <a:xfrm>
            <a:off x="1943596" y="152399"/>
            <a:ext cx="7048004" cy="75088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490727">
              <a:defRPr sz="42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Mixtepec-Mixtec (Sa'an Savi)</a:t>
            </a:r>
          </a:p>
        </p:txBody>
      </p:sp>
      <p:sp>
        <p:nvSpPr>
          <p:cNvPr id="43" name="Rectangle"/>
          <p:cNvSpPr/>
          <p:nvPr/>
        </p:nvSpPr>
        <p:spPr>
          <a:xfrm>
            <a:off x="-1" y="6172200"/>
            <a:ext cx="9144002" cy="152400"/>
          </a:xfrm>
          <a:prstGeom prst="rect">
            <a:avLst/>
          </a:prstGeom>
          <a:gradFill>
            <a:gsLst>
              <a:gs pos="0">
                <a:srgbClr val="0047FF"/>
              </a:gs>
              <a:gs pos="50000">
                <a:srgbClr val="F8FBFC">
                  <a:alpha val="54999"/>
                </a:srgbClr>
              </a:gs>
              <a:gs pos="100000">
                <a:srgbClr val="000000">
                  <a:alpha val="9999"/>
                </a:srgbClr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4" name="Circle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>
            <a:gsLst>
              <a:gs pos="0">
                <a:srgbClr val="000000">
                  <a:alpha val="9999"/>
                </a:srgbClr>
              </a:gs>
              <a:gs pos="50000">
                <a:srgbClr val="F8FBFC">
                  <a:alpha val="54999"/>
                </a:srgbClr>
              </a:gs>
              <a:gs pos="100000">
                <a:srgbClr val="0047FF"/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45" name="Screen Shot 2017-09-11 at 9.55.32 AM.png" descr="Screen Shot 2017-09-11 at 9.55.32 AM.png"/>
          <p:cNvPicPr>
            <a:picLocks noChangeAspect="1"/>
          </p:cNvPicPr>
          <p:nvPr/>
        </p:nvPicPr>
        <p:blipFill>
          <a:blip r:embed="rId2">
            <a:extLst/>
          </a:blip>
          <a:srcRect l="0" t="74" r="149" b="74"/>
          <a:stretch>
            <a:fillRect/>
          </a:stretch>
        </p:blipFill>
        <p:spPr>
          <a:xfrm>
            <a:off x="5110373" y="903287"/>
            <a:ext cx="5415405" cy="3320997"/>
          </a:xfrm>
          <a:prstGeom prst="rect">
            <a:avLst/>
          </a:prstGeom>
          <a:ln w="12700">
            <a:miter lim="400000"/>
          </a:ln>
        </p:spPr>
      </p:pic>
      <p:pic>
        <p:nvPicPr>
          <p:cNvPr id="46" name="map1.jpg" descr="map1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3106" y="2911364"/>
            <a:ext cx="2496515" cy="2995819"/>
          </a:xfrm>
          <a:prstGeom prst="rect">
            <a:avLst/>
          </a:prstGeom>
          <a:ln w="12700">
            <a:miter lim="400000"/>
          </a:ln>
        </p:spPr>
      </p:pic>
      <p:sp>
        <p:nvSpPr>
          <p:cNvPr id="47" name="Sa’an Savi ‘rain language’…"/>
          <p:cNvSpPr txBox="1"/>
          <p:nvPr/>
        </p:nvSpPr>
        <p:spPr>
          <a:xfrm>
            <a:off x="1524000" y="1078964"/>
            <a:ext cx="3586374" cy="53218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294893" indent="-294893" defTabSz="393192">
              <a:lnSpc>
                <a:spcPct val="90000"/>
              </a:lnSpc>
              <a:spcBef>
                <a:spcPts val="1200"/>
              </a:spcBef>
              <a:buSzPct val="100000"/>
              <a:buFont typeface="Arial"/>
              <a:buChar char="•"/>
              <a:defRPr sz="1978">
                <a:latin typeface="+mn-lt"/>
                <a:ea typeface="+mn-ea"/>
                <a:cs typeface="+mn-cs"/>
                <a:sym typeface="Helvetica"/>
              </a:defRPr>
            </a:pPr>
            <a:r>
              <a:t>Sa’an Savi ‘</a:t>
            </a:r>
            <a:r>
              <a:rPr i="1"/>
              <a:t>rain language</a:t>
            </a:r>
            <a:r>
              <a:t>’</a:t>
            </a:r>
          </a:p>
          <a:p>
            <a:pPr marL="294893" indent="-294893" defTabSz="393192">
              <a:lnSpc>
                <a:spcPct val="90000"/>
              </a:lnSpc>
              <a:spcBef>
                <a:spcPts val="1200"/>
              </a:spcBef>
              <a:buSzPct val="100000"/>
              <a:buFont typeface="Arial"/>
              <a:buChar char="•"/>
              <a:defRPr sz="1978">
                <a:latin typeface="+mn-lt"/>
                <a:ea typeface="+mn-ea"/>
                <a:cs typeface="+mn-cs"/>
                <a:sym typeface="Helvetica"/>
              </a:defRPr>
            </a:pPr>
            <a:r>
              <a:t>ISO 639-3 code: ‘</a:t>
            </a:r>
            <a:r>
              <a:rPr b="1"/>
              <a:t>mix</a:t>
            </a:r>
            <a:r>
              <a:t>’</a:t>
            </a:r>
          </a:p>
          <a:p>
            <a:pPr marL="294893" indent="-294893" defTabSz="393192">
              <a:lnSpc>
                <a:spcPct val="90000"/>
              </a:lnSpc>
              <a:spcBef>
                <a:spcPts val="1200"/>
              </a:spcBef>
              <a:buSzPct val="100000"/>
              <a:buFont typeface="Arial"/>
              <a:buChar char="•"/>
              <a:defRPr sz="1978">
                <a:latin typeface="+mn-lt"/>
                <a:ea typeface="+mn-ea"/>
                <a:cs typeface="+mn-cs"/>
                <a:sym typeface="Helvetica"/>
              </a:defRPr>
            </a:pPr>
            <a:r>
              <a:rPr b="1"/>
              <a:t>Oto-Manguean</a:t>
            </a:r>
            <a:r>
              <a:t>, Mixtecan, Mixtec-Cuicatec, Mixtepec-Mixtec </a:t>
            </a:r>
          </a:p>
          <a:p>
            <a:pPr defTabSz="393192">
              <a:lnSpc>
                <a:spcPct val="90000"/>
              </a:lnSpc>
              <a:spcBef>
                <a:spcPts val="1200"/>
              </a:spcBef>
              <a:buSzPct val="100000"/>
              <a:buFont typeface="Arial"/>
              <a:buChar char="•"/>
              <a:defRPr sz="1978">
                <a:latin typeface="+mn-lt"/>
                <a:ea typeface="+mn-ea"/>
                <a:cs typeface="+mn-cs"/>
                <a:sym typeface="Helvetica"/>
              </a:defRPr>
            </a:pPr>
            <a:r>
              <a:t> </a:t>
            </a:r>
            <a:r>
              <a:rPr b="1"/>
              <a:t>San Juan Mixtepec (SJM) </a:t>
            </a:r>
            <a:r>
              <a:t>in</a:t>
            </a:r>
            <a:r>
              <a:rPr b="1"/>
              <a:t> Juxtlahuaca district </a:t>
            </a:r>
            <a:r>
              <a:t>(</a:t>
            </a:r>
            <a:r>
              <a:rPr b="1"/>
              <a:t>Oaxaca</a:t>
            </a:r>
            <a:r>
              <a:t>, MEX)</a:t>
            </a:r>
          </a:p>
          <a:p>
            <a:pPr defTabSz="393192">
              <a:lnSpc>
                <a:spcPct val="90000"/>
              </a:lnSpc>
              <a:spcBef>
                <a:spcPts val="1200"/>
              </a:spcBef>
              <a:buSzPct val="100000"/>
              <a:buFont typeface="Arial"/>
              <a:buChar char="•"/>
              <a:defRPr sz="1978">
                <a:latin typeface="+mn-lt"/>
                <a:ea typeface="+mn-ea"/>
                <a:cs typeface="+mn-cs"/>
                <a:sym typeface="Helvetica"/>
              </a:defRPr>
            </a:pPr>
            <a:r>
              <a:t> Main speakers from village called </a:t>
            </a:r>
            <a:r>
              <a:rPr b="1"/>
              <a:t>Yucunani</a:t>
            </a:r>
            <a:r>
              <a:t> in SJM municipality</a:t>
            </a:r>
          </a:p>
          <a:p>
            <a:pPr defTabSz="393192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1978">
                <a:latin typeface="+mn-lt"/>
                <a:ea typeface="+mn-ea"/>
                <a:cs typeface="+mn-cs"/>
                <a:sym typeface="Helvetica"/>
              </a:defRPr>
            </a:pPr>
            <a:r>
              <a:t> Not endangered</a:t>
            </a:r>
          </a:p>
          <a:p>
            <a:pPr defTabSz="393192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1978">
                <a:latin typeface="+mn-lt"/>
                <a:ea typeface="+mn-ea"/>
                <a:cs typeface="+mn-cs"/>
                <a:sym typeface="Helvetica"/>
              </a:defRPr>
            </a:pPr>
            <a:r>
              <a:t> Estimated (</a:t>
            </a:r>
            <a:r>
              <a:rPr b="1"/>
              <a:t>+-7,600 </a:t>
            </a:r>
            <a:r>
              <a:t>speakers)</a:t>
            </a:r>
          </a:p>
          <a:p>
            <a:pPr lvl="1" indent="196596" defTabSz="393192">
              <a:lnSpc>
                <a:spcPct val="90000"/>
              </a:lnSpc>
              <a:spcBef>
                <a:spcPts val="500"/>
              </a:spcBef>
              <a:defRPr sz="2064">
                <a:latin typeface="+mn-lt"/>
                <a:ea typeface="+mn-ea"/>
                <a:cs typeface="+mn-cs"/>
                <a:sym typeface="Helvetica"/>
              </a:defRPr>
            </a:pPr>
            <a:r>
              <a:t> </a:t>
            </a:r>
            <a:r>
              <a:rPr i="1"/>
              <a:t>       </a:t>
            </a:r>
            <a:r>
              <a:rPr i="1" sz="1806"/>
              <a:t>Source: INEGI (2010)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wipe dir="r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afterEffect" presetSubtype="0" presetID="-1" grpId="1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966657 0.000000" origin="layout" pathEditMode="relative">
                                      <p:cBhvr>
                                        <p:cTn id="6" dur="15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Desired Outcomes"/>
          <p:cNvSpPr txBox="1"/>
          <p:nvPr>
            <p:ph type="title" idx="4294967295"/>
          </p:nvPr>
        </p:nvSpPr>
        <p:spPr>
          <a:xfrm>
            <a:off x="1600200" y="152399"/>
            <a:ext cx="7391400" cy="115411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584200">
              <a:defRPr sz="43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Desired Outcomes</a:t>
            </a:r>
          </a:p>
        </p:txBody>
      </p:sp>
      <p:sp>
        <p:nvSpPr>
          <p:cNvPr id="50" name="Create an open source body of multimedia LR marked up in TEI…"/>
          <p:cNvSpPr txBox="1"/>
          <p:nvPr>
            <p:ph type="body" idx="4294967295"/>
          </p:nvPr>
        </p:nvSpPr>
        <p:spPr>
          <a:xfrm>
            <a:off x="1600200" y="1306512"/>
            <a:ext cx="7391400" cy="4572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342264" indent="-342264" defTabSz="449833">
              <a:spcBef>
                <a:spcPts val="1100"/>
              </a:spcBef>
              <a:buSzPct val="75000"/>
              <a:buChar char="•"/>
              <a:defRPr sz="2772">
                <a:latin typeface="+mn-lt"/>
                <a:ea typeface="+mn-ea"/>
                <a:cs typeface="+mn-cs"/>
                <a:sym typeface="Helvetica"/>
              </a:defRPr>
            </a:pPr>
            <a:r>
              <a:t>Create an open source body of multimedia LR marked up in TEI </a:t>
            </a:r>
          </a:p>
          <a:p>
            <a:pPr marL="342264" indent="-342264" defTabSz="449833">
              <a:spcBef>
                <a:spcPts val="1100"/>
              </a:spcBef>
              <a:buSzPct val="75000"/>
              <a:buChar char="•"/>
              <a:defRPr sz="2772">
                <a:latin typeface="+mn-lt"/>
                <a:ea typeface="+mn-ea"/>
                <a:cs typeface="+mn-cs"/>
                <a:sym typeface="Helvetica"/>
              </a:defRPr>
            </a:pPr>
            <a:r>
              <a:t>Further the knowledge of the language</a:t>
            </a:r>
          </a:p>
          <a:p>
            <a:pPr marL="342264" indent="-342264" defTabSz="449833">
              <a:spcBef>
                <a:spcPts val="1100"/>
              </a:spcBef>
              <a:buSzPct val="75000"/>
              <a:buChar char="•"/>
              <a:defRPr sz="2772">
                <a:latin typeface="+mn-lt"/>
                <a:ea typeface="+mn-ea"/>
                <a:cs typeface="+mn-cs"/>
                <a:sym typeface="Helvetica"/>
              </a:defRPr>
            </a:pPr>
            <a:r>
              <a:t>Demonstrate and evaluate the application of standards to under-resourced language</a:t>
            </a:r>
          </a:p>
          <a:p>
            <a:pPr marL="342264" indent="-342264" defTabSz="449833">
              <a:spcBef>
                <a:spcPts val="1100"/>
              </a:spcBef>
              <a:buSzPct val="75000"/>
              <a:buChar char="•"/>
              <a:defRPr sz="2772">
                <a:latin typeface="+mn-lt"/>
                <a:ea typeface="+mn-ea"/>
                <a:cs typeface="+mn-cs"/>
                <a:sym typeface="Helvetica"/>
              </a:defRPr>
            </a:pPr>
            <a:r>
              <a:t>Produce and publish empirical corpus-based descriptions and analyses of MIX linguistics</a:t>
            </a:r>
          </a:p>
          <a:p>
            <a:pPr marL="342264" indent="-342264" defTabSz="449833">
              <a:spcBef>
                <a:spcPts val="1100"/>
              </a:spcBef>
              <a:buSzPct val="75000"/>
              <a:buChar char="•"/>
              <a:defRPr sz="2772">
                <a:latin typeface="+mn-lt"/>
                <a:ea typeface="+mn-ea"/>
                <a:cs typeface="+mn-cs"/>
                <a:sym typeface="Helvetica"/>
              </a:defRPr>
            </a:pPr>
            <a:r>
              <a:t>Apply cognitive linguistics theoretical concepts to corpus annotation</a:t>
            </a:r>
          </a:p>
        </p:txBody>
      </p:sp>
      <p:sp>
        <p:nvSpPr>
          <p:cNvPr id="51" name="Rectangle"/>
          <p:cNvSpPr/>
          <p:nvPr/>
        </p:nvSpPr>
        <p:spPr>
          <a:xfrm>
            <a:off x="-1" y="6172200"/>
            <a:ext cx="9144002" cy="152400"/>
          </a:xfrm>
          <a:prstGeom prst="rect">
            <a:avLst/>
          </a:prstGeom>
          <a:gradFill>
            <a:gsLst>
              <a:gs pos="0">
                <a:srgbClr val="0047FF"/>
              </a:gs>
              <a:gs pos="50000">
                <a:srgbClr val="F8FBFC">
                  <a:alpha val="54999"/>
                </a:srgbClr>
              </a:gs>
              <a:gs pos="100000">
                <a:srgbClr val="000000">
                  <a:alpha val="9999"/>
                </a:srgbClr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2" name="Circle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>
            <a:gsLst>
              <a:gs pos="0">
                <a:srgbClr val="000000">
                  <a:alpha val="9999"/>
                </a:srgbClr>
              </a:gs>
              <a:gs pos="50000">
                <a:srgbClr val="F8FBFC">
                  <a:alpha val="54999"/>
                </a:srgbClr>
              </a:gs>
              <a:gs pos="100000">
                <a:srgbClr val="0047FF"/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wipe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afterEffect" presetSubtype="0" presetID="-1" grpId="1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966657 0.000000" origin="layout" pathEditMode="relative">
                                      <p:cBhvr>
                                        <p:cTn id="6" dur="15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pecific TEI Output"/>
          <p:cNvSpPr txBox="1"/>
          <p:nvPr>
            <p:ph type="title" idx="4294967295"/>
          </p:nvPr>
        </p:nvSpPr>
        <p:spPr>
          <a:xfrm>
            <a:off x="1600200" y="152399"/>
            <a:ext cx="7391400" cy="115411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584200">
              <a:defRPr sz="38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Specific TEI Output</a:t>
            </a:r>
          </a:p>
        </p:txBody>
      </p:sp>
      <p:sp>
        <p:nvSpPr>
          <p:cNvPr id="55" name="TEI dictionary…"/>
          <p:cNvSpPr txBox="1"/>
          <p:nvPr>
            <p:ph type="body" idx="4294967295"/>
          </p:nvPr>
        </p:nvSpPr>
        <p:spPr>
          <a:xfrm>
            <a:off x="1622435" y="1306512"/>
            <a:ext cx="7391401" cy="4572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320039" indent="-320039" defTabSz="420624">
              <a:buSzPct val="75000"/>
              <a:buChar char="•"/>
              <a:defRPr sz="2808">
                <a:latin typeface="+mn-lt"/>
                <a:ea typeface="+mn-ea"/>
                <a:cs typeface="+mn-cs"/>
                <a:sym typeface="Helvetica"/>
              </a:defRPr>
            </a:pPr>
            <a:r>
              <a:t>TEI dictionary</a:t>
            </a:r>
          </a:p>
          <a:p>
            <a:pPr marL="320039" indent="-320039" defTabSz="420624">
              <a:buSzPct val="75000"/>
              <a:buChar char="•"/>
              <a:defRPr sz="2808">
                <a:latin typeface="+mn-lt"/>
                <a:ea typeface="+mn-ea"/>
                <a:cs typeface="+mn-cs"/>
                <a:sym typeface="Helvetica"/>
              </a:defRPr>
            </a:pPr>
            <a:r>
              <a:t>Time aligned annotated utterance files</a:t>
            </a:r>
          </a:p>
          <a:p>
            <a:pPr marL="320039" indent="-320039" defTabSz="420624">
              <a:buSzPct val="75000"/>
              <a:buChar char="•"/>
              <a:defRPr sz="2808">
                <a:latin typeface="+mn-lt"/>
                <a:ea typeface="+mn-ea"/>
                <a:cs typeface="+mn-cs"/>
                <a:sym typeface="Helvetica"/>
              </a:defRPr>
            </a:pPr>
            <a:r>
              <a:t>Annotated TEI versions of booklets published by Summer Institute of Linguistics (SIL) Mexico</a:t>
            </a:r>
          </a:p>
          <a:p>
            <a:pPr marL="320039" indent="-320039" defTabSz="420624">
              <a:buSzPct val="75000"/>
              <a:buChar char="•"/>
              <a:defRPr sz="2808">
                <a:latin typeface="+mn-lt"/>
                <a:ea typeface="+mn-ea"/>
                <a:cs typeface="+mn-cs"/>
                <a:sym typeface="Helvetica"/>
              </a:defRPr>
            </a:pPr>
            <a:r>
              <a:t>Lexical feature inventory</a:t>
            </a:r>
          </a:p>
          <a:p>
            <a:pPr marL="320039" indent="-320039" defTabSz="420624">
              <a:buSzPct val="75000"/>
              <a:buChar char="•"/>
              <a:defRPr sz="2808">
                <a:latin typeface="+mn-lt"/>
                <a:ea typeface="+mn-ea"/>
                <a:cs typeface="+mn-cs"/>
                <a:sym typeface="Helvetica"/>
              </a:defRPr>
            </a:pPr>
            <a:r>
              <a:t>Concepts inventory</a:t>
            </a:r>
          </a:p>
          <a:p>
            <a:pPr marL="320039" indent="-320039" defTabSz="420624">
              <a:buSzPct val="75000"/>
              <a:buChar char="•"/>
              <a:defRPr sz="2808">
                <a:latin typeface="+mn-lt"/>
                <a:ea typeface="+mn-ea"/>
                <a:cs typeface="+mn-cs"/>
                <a:sym typeface="Helvetica"/>
              </a:defRPr>
            </a:pPr>
            <a:r>
              <a:t>Place inventory</a:t>
            </a:r>
          </a:p>
          <a:p>
            <a:pPr marL="320039" indent="-320039" defTabSz="420624">
              <a:buSzPct val="75000"/>
              <a:buChar char="•"/>
              <a:defRPr sz="2808">
                <a:latin typeface="+mn-lt"/>
                <a:ea typeface="+mn-ea"/>
                <a:cs typeface="+mn-cs"/>
                <a:sym typeface="Helvetica"/>
              </a:defRPr>
            </a:pPr>
            <a:r>
              <a:t>Person list</a:t>
            </a:r>
          </a:p>
        </p:txBody>
      </p:sp>
      <p:sp>
        <p:nvSpPr>
          <p:cNvPr id="56" name="Rectangle"/>
          <p:cNvSpPr/>
          <p:nvPr/>
        </p:nvSpPr>
        <p:spPr>
          <a:xfrm>
            <a:off x="-1" y="6172200"/>
            <a:ext cx="9144002" cy="152400"/>
          </a:xfrm>
          <a:prstGeom prst="rect">
            <a:avLst/>
          </a:prstGeom>
          <a:gradFill>
            <a:gsLst>
              <a:gs pos="0">
                <a:srgbClr val="0047FF"/>
              </a:gs>
              <a:gs pos="50000">
                <a:srgbClr val="F8FBFC">
                  <a:alpha val="54999"/>
                </a:srgbClr>
              </a:gs>
              <a:gs pos="100000">
                <a:srgbClr val="000000">
                  <a:alpha val="9999"/>
                </a:srgbClr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7" name="Circle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>
            <a:gsLst>
              <a:gs pos="0">
                <a:srgbClr val="000000">
                  <a:alpha val="9999"/>
                </a:srgbClr>
              </a:gs>
              <a:gs pos="50000">
                <a:srgbClr val="F8FBFC">
                  <a:alpha val="54999"/>
                </a:srgbClr>
              </a:gs>
              <a:gs pos="100000">
                <a:srgbClr val="0047FF"/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wipe dir="r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afterEffect" presetSubtype="0" presetID="-1" grpId="1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966657 0.000000" origin="layout" pathEditMode="relative">
                                      <p:cBhvr>
                                        <p:cTn id="6" dur="15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Basic Challenges in Studying Mixtepec-Mixtec"/>
          <p:cNvSpPr txBox="1"/>
          <p:nvPr>
            <p:ph type="title" idx="4294967295"/>
          </p:nvPr>
        </p:nvSpPr>
        <p:spPr>
          <a:xfrm>
            <a:off x="1600200" y="152399"/>
            <a:ext cx="7391400" cy="115411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408940">
              <a:defRPr sz="357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Basic Challenges in Studying Mixtepec-Mixtec</a:t>
            </a:r>
          </a:p>
        </p:txBody>
      </p:sp>
      <p:sp>
        <p:nvSpPr>
          <p:cNvPr id="60" name="Lack of resources &amp; linguistic description…"/>
          <p:cNvSpPr txBox="1"/>
          <p:nvPr>
            <p:ph type="body" idx="4294967295"/>
          </p:nvPr>
        </p:nvSpPr>
        <p:spPr>
          <a:xfrm>
            <a:off x="1600200" y="1420812"/>
            <a:ext cx="7391401" cy="4572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391159" indent="-391159" defTabSz="514095">
              <a:spcBef>
                <a:spcPts val="800"/>
              </a:spcBef>
              <a:buSzPct val="75000"/>
              <a:buChar char="•"/>
              <a:defRPr sz="3168">
                <a:latin typeface="+mn-lt"/>
                <a:ea typeface="+mn-ea"/>
                <a:cs typeface="+mn-cs"/>
                <a:sym typeface="Helvetica"/>
              </a:defRPr>
            </a:pPr>
            <a:r>
              <a:t>Lack of resources &amp; linguistic description</a:t>
            </a:r>
          </a:p>
          <a:p>
            <a:pPr marL="391159" indent="-391159" defTabSz="514095">
              <a:spcBef>
                <a:spcPts val="800"/>
              </a:spcBef>
              <a:buSzPct val="75000"/>
              <a:buChar char="•"/>
              <a:defRPr sz="3168">
                <a:latin typeface="+mn-lt"/>
                <a:ea typeface="+mn-ea"/>
                <a:cs typeface="+mn-cs"/>
                <a:sym typeface="Helvetica"/>
              </a:defRPr>
            </a:pPr>
            <a:r>
              <a:t>Speaker consultants limited availability</a:t>
            </a:r>
          </a:p>
          <a:p>
            <a:pPr marL="391159" indent="-391159" defTabSz="514095">
              <a:spcBef>
                <a:spcPts val="800"/>
              </a:spcBef>
              <a:buSzPct val="75000"/>
              <a:buChar char="•"/>
              <a:defRPr sz="3168">
                <a:latin typeface="+mn-lt"/>
                <a:ea typeface="+mn-ea"/>
                <a:cs typeface="+mn-cs"/>
                <a:sym typeface="Helvetica"/>
              </a:defRPr>
            </a:pPr>
            <a:r>
              <a:t>Lexical tone, adds complexity, not represented in the orthography</a:t>
            </a:r>
          </a:p>
          <a:p>
            <a:pPr marL="391159" indent="-391159" defTabSz="514095">
              <a:spcBef>
                <a:spcPts val="800"/>
              </a:spcBef>
              <a:buSzPct val="75000"/>
              <a:buChar char="•"/>
              <a:defRPr sz="3168">
                <a:latin typeface="+mn-lt"/>
                <a:ea typeface="+mn-ea"/>
                <a:cs typeface="+mn-cs"/>
                <a:sym typeface="Helvetica"/>
              </a:defRPr>
            </a:pPr>
            <a:r>
              <a:t>Orthography changing (SIL Mexico), sources contain variants, speakers don’t use it</a:t>
            </a:r>
          </a:p>
        </p:txBody>
      </p:sp>
      <p:sp>
        <p:nvSpPr>
          <p:cNvPr id="61" name="Rectangle"/>
          <p:cNvSpPr/>
          <p:nvPr/>
        </p:nvSpPr>
        <p:spPr>
          <a:xfrm>
            <a:off x="-1" y="6172200"/>
            <a:ext cx="9144002" cy="152400"/>
          </a:xfrm>
          <a:prstGeom prst="rect">
            <a:avLst/>
          </a:prstGeom>
          <a:gradFill>
            <a:gsLst>
              <a:gs pos="0">
                <a:srgbClr val="0047FF"/>
              </a:gs>
              <a:gs pos="50000">
                <a:srgbClr val="F8FBFC">
                  <a:alpha val="54999"/>
                </a:srgbClr>
              </a:gs>
              <a:gs pos="100000">
                <a:srgbClr val="000000">
                  <a:alpha val="9999"/>
                </a:srgbClr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2" name="Circle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>
            <a:gsLst>
              <a:gs pos="0">
                <a:srgbClr val="000000">
                  <a:alpha val="9999"/>
                </a:srgbClr>
              </a:gs>
              <a:gs pos="50000">
                <a:srgbClr val="F8FBFC">
                  <a:alpha val="54999"/>
                </a:srgbClr>
              </a:gs>
              <a:gs pos="100000">
                <a:srgbClr val="0047FF"/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wipe dir="r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afterEffect" presetSubtype="0" presetID="-1" grpId="1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966657 0.000000" origin="layout" pathEditMode="relative">
                                      <p:cBhvr>
                                        <p:cTn id="6" dur="1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rimary Sources of Mixtepec-Mixtec Language Data"/>
          <p:cNvSpPr txBox="1"/>
          <p:nvPr>
            <p:ph type="title" idx="4294967295"/>
          </p:nvPr>
        </p:nvSpPr>
        <p:spPr>
          <a:xfrm>
            <a:off x="1600200" y="152399"/>
            <a:ext cx="7391400" cy="115411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408940">
              <a:defRPr sz="357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Primary Sources of Mixtepec-Mixtec Language Data</a:t>
            </a:r>
          </a:p>
        </p:txBody>
      </p:sp>
      <p:sp>
        <p:nvSpPr>
          <p:cNvPr id="65" name="Consultation w/ Speakers (Recordings)…"/>
          <p:cNvSpPr txBox="1"/>
          <p:nvPr>
            <p:ph type="body" idx="4294967295"/>
          </p:nvPr>
        </p:nvSpPr>
        <p:spPr>
          <a:xfrm>
            <a:off x="1622435" y="1420812"/>
            <a:ext cx="7391401" cy="4572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444500" indent="-444500" defTabSz="584200">
              <a:spcBef>
                <a:spcPts val="1000"/>
              </a:spcBef>
              <a:buSzPct val="75000"/>
              <a:buChar char="•"/>
              <a:defRPr sz="3500">
                <a:latin typeface="+mn-lt"/>
                <a:ea typeface="+mn-ea"/>
                <a:cs typeface="+mn-cs"/>
                <a:sym typeface="Helvetica"/>
              </a:defRPr>
            </a:pPr>
            <a:r>
              <a:t>Consultation w/ Speakers </a:t>
            </a:r>
            <a:r>
              <a:rPr sz="3100"/>
              <a:t>(Recordings)</a:t>
            </a:r>
          </a:p>
          <a:p>
            <a:pPr marL="444500" indent="-444500" defTabSz="584200">
              <a:spcBef>
                <a:spcPts val="1000"/>
              </a:spcBef>
              <a:buSzPct val="75000"/>
              <a:buChar char="•"/>
              <a:defRPr sz="3500">
                <a:latin typeface="+mn-lt"/>
                <a:ea typeface="+mn-ea"/>
                <a:cs typeface="+mn-cs"/>
                <a:sym typeface="Helvetica"/>
              </a:defRPr>
            </a:pPr>
            <a:r>
              <a:t>Written content from speakers</a:t>
            </a:r>
          </a:p>
          <a:p>
            <a:pPr marL="444500" indent="-444500" defTabSz="584200">
              <a:spcBef>
                <a:spcPts val="1000"/>
              </a:spcBef>
              <a:buSzPct val="75000"/>
              <a:buChar char="•"/>
              <a:defRPr sz="3500">
                <a:latin typeface="+mn-lt"/>
                <a:ea typeface="+mn-ea"/>
                <a:cs typeface="+mn-cs"/>
                <a:sym typeface="Helvetica"/>
              </a:defRPr>
            </a:pPr>
            <a:r>
              <a:t>SIL Children’s Booklets </a:t>
            </a:r>
            <a:endParaRPr i="1" sz="3100"/>
          </a:p>
          <a:p>
            <a:pPr marL="444500" indent="-444500" defTabSz="584200">
              <a:spcBef>
                <a:spcPts val="1000"/>
              </a:spcBef>
              <a:buSzPct val="75000"/>
              <a:buChar char="•"/>
              <a:defRPr sz="3500">
                <a:latin typeface="+mn-lt"/>
                <a:ea typeface="+mn-ea"/>
                <a:cs typeface="+mn-cs"/>
                <a:sym typeface="Helvetica"/>
              </a:defRPr>
            </a:pPr>
            <a:r>
              <a:t>Public Sources </a:t>
            </a:r>
            <a:r>
              <a:rPr i="1" sz="3100"/>
              <a:t>(YouTube, etc.)</a:t>
            </a:r>
          </a:p>
          <a:p>
            <a:pPr marL="444500" indent="-444500" defTabSz="584200">
              <a:spcBef>
                <a:spcPts val="1000"/>
              </a:spcBef>
              <a:buSzPct val="75000"/>
              <a:buChar char="•"/>
              <a:defRPr sz="3500">
                <a:latin typeface="+mn-lt"/>
                <a:ea typeface="+mn-ea"/>
                <a:cs typeface="+mn-cs"/>
                <a:sym typeface="Helvetica"/>
              </a:defRPr>
            </a:pPr>
            <a:r>
              <a:t>Small number of academic papers</a:t>
            </a:r>
            <a:endParaRPr sz="3100"/>
          </a:p>
          <a:p>
            <a:pPr marL="444499" indent="-444499" defTabSz="584200">
              <a:spcBef>
                <a:spcPts val="1000"/>
              </a:spcBef>
              <a:buSzPct val="75000"/>
              <a:buChar char="•"/>
              <a:defRPr sz="3500">
                <a:latin typeface="+mn-lt"/>
                <a:ea typeface="+mn-ea"/>
                <a:cs typeface="+mn-cs"/>
                <a:sym typeface="Helvetica"/>
              </a:defRPr>
            </a:pPr>
            <a:r>
              <a:t>Personal communications</a:t>
            </a:r>
          </a:p>
        </p:txBody>
      </p:sp>
      <p:sp>
        <p:nvSpPr>
          <p:cNvPr id="66" name="Rectangle"/>
          <p:cNvSpPr/>
          <p:nvPr/>
        </p:nvSpPr>
        <p:spPr>
          <a:xfrm>
            <a:off x="-1" y="6172200"/>
            <a:ext cx="9144002" cy="152400"/>
          </a:xfrm>
          <a:prstGeom prst="rect">
            <a:avLst/>
          </a:prstGeom>
          <a:gradFill>
            <a:gsLst>
              <a:gs pos="0">
                <a:srgbClr val="0047FF"/>
              </a:gs>
              <a:gs pos="50000">
                <a:srgbClr val="F8FBFC">
                  <a:alpha val="54999"/>
                </a:srgbClr>
              </a:gs>
              <a:gs pos="100000">
                <a:srgbClr val="000000">
                  <a:alpha val="9999"/>
                </a:srgbClr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7" name="Circle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>
            <a:gsLst>
              <a:gs pos="0">
                <a:srgbClr val="000000">
                  <a:alpha val="9999"/>
                </a:srgbClr>
              </a:gs>
              <a:gs pos="50000">
                <a:srgbClr val="F8FBFC">
                  <a:alpha val="54999"/>
                </a:srgbClr>
              </a:gs>
              <a:gs pos="100000">
                <a:srgbClr val="0047FF"/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wipe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afterEffect" presetSubtype="0" presetID="-1" grpId="1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966657 0.000000" origin="layout" pathEditMode="relative">
                                      <p:cBhvr>
                                        <p:cTn id="6" dur="15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Mixtec Data: Sources, Links, Output"/>
          <p:cNvSpPr txBox="1"/>
          <p:nvPr>
            <p:ph type="title" idx="4294967295"/>
          </p:nvPr>
        </p:nvSpPr>
        <p:spPr>
          <a:xfrm>
            <a:off x="1600200" y="152399"/>
            <a:ext cx="7391400" cy="1154114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defTabSz="391414">
              <a:defRPr sz="4020">
                <a:latin typeface="+mn-lt"/>
                <a:ea typeface="+mn-ea"/>
                <a:cs typeface="+mn-cs"/>
                <a:sym typeface="Helvetica"/>
              </a:defRPr>
            </a:pPr>
            <a:r>
              <a:t>Mixtec Data:</a:t>
            </a:r>
            <a:r>
              <a:rPr sz="3350"/>
              <a:t> Sources, Links, Output</a:t>
            </a:r>
          </a:p>
        </p:txBody>
      </p:sp>
      <p:sp>
        <p:nvSpPr>
          <p:cNvPr id="70" name="Rectangle"/>
          <p:cNvSpPr/>
          <p:nvPr/>
        </p:nvSpPr>
        <p:spPr>
          <a:xfrm>
            <a:off x="-1" y="6172200"/>
            <a:ext cx="9144002" cy="152400"/>
          </a:xfrm>
          <a:prstGeom prst="rect">
            <a:avLst/>
          </a:prstGeom>
          <a:gradFill>
            <a:gsLst>
              <a:gs pos="0">
                <a:srgbClr val="0047FF"/>
              </a:gs>
              <a:gs pos="50000">
                <a:srgbClr val="F8FBFC">
                  <a:alpha val="54999"/>
                </a:srgbClr>
              </a:gs>
              <a:gs pos="100000">
                <a:srgbClr val="000000">
                  <a:alpha val="9999"/>
                </a:srgbClr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1" name="Circle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>
            <a:gsLst>
              <a:gs pos="0">
                <a:srgbClr val="000000">
                  <a:alpha val="9999"/>
                </a:srgbClr>
              </a:gs>
              <a:gs pos="50000">
                <a:srgbClr val="F8FBFC">
                  <a:alpha val="54999"/>
                </a:srgbClr>
              </a:gs>
              <a:gs pos="100000">
                <a:srgbClr val="0047FF"/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72" name="Screen Shot 2017-12-02 at 2.27.28 PM.png" descr="Screen Shot 2017-12-02 at 2.27.2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78000" y="1361062"/>
            <a:ext cx="6861034" cy="44715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wipe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afterEffect" presetSubtype="0" presetID="-1" grpId="1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966657 0.000000" origin="layout" pathEditMode="relative">
                                      <p:cBhvr>
                                        <p:cTn id="6" dur="15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I Feature Structures &amp; Standardized Resources"/>
          <p:cNvSpPr txBox="1"/>
          <p:nvPr>
            <p:ph type="title" idx="4294967295"/>
          </p:nvPr>
        </p:nvSpPr>
        <p:spPr>
          <a:xfrm>
            <a:off x="1600200" y="152399"/>
            <a:ext cx="7391400" cy="115411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519937">
              <a:defRPr sz="3559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TEI Feature Structures &amp; Standardized Resources</a:t>
            </a:r>
          </a:p>
        </p:txBody>
      </p:sp>
      <p:sp>
        <p:nvSpPr>
          <p:cNvPr id="75" name="Rectangle"/>
          <p:cNvSpPr/>
          <p:nvPr/>
        </p:nvSpPr>
        <p:spPr>
          <a:xfrm>
            <a:off x="-1" y="6172200"/>
            <a:ext cx="9144002" cy="152400"/>
          </a:xfrm>
          <a:prstGeom prst="rect">
            <a:avLst/>
          </a:prstGeom>
          <a:gradFill>
            <a:gsLst>
              <a:gs pos="0">
                <a:srgbClr val="0047FF"/>
              </a:gs>
              <a:gs pos="50000">
                <a:srgbClr val="F8FBFC">
                  <a:alpha val="54999"/>
                </a:srgbClr>
              </a:gs>
              <a:gs pos="100000">
                <a:srgbClr val="000000">
                  <a:alpha val="9999"/>
                </a:srgbClr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6" name="Circle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>
            <a:gsLst>
              <a:gs pos="0">
                <a:srgbClr val="000000">
                  <a:alpha val="9999"/>
                </a:srgbClr>
              </a:gs>
              <a:gs pos="50000">
                <a:srgbClr val="F8FBFC">
                  <a:alpha val="54999"/>
                </a:srgbClr>
              </a:gs>
              <a:gs pos="100000">
                <a:srgbClr val="0047FF"/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77" name="Screen Shot 2017-12-02 at 3.43.34 PM.png" descr="Screen Shot 2017-12-02 at 3.43.3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00199" y="1277761"/>
            <a:ext cx="4089807" cy="3051352"/>
          </a:xfrm>
          <a:prstGeom prst="rect">
            <a:avLst/>
          </a:prstGeom>
          <a:ln w="25400">
            <a:solidFill>
              <a:schemeClr val="accent5">
                <a:satOff val="-6843"/>
                <a:lumOff val="-10705"/>
              </a:schemeClr>
            </a:solidFill>
            <a:miter lim="400000"/>
          </a:ln>
        </p:spPr>
      </p:pic>
      <p:sp>
        <p:nvSpPr>
          <p:cNvPr id="78" name="&lt;fvLib&gt;…"/>
          <p:cNvSpPr txBox="1"/>
          <p:nvPr/>
        </p:nvSpPr>
        <p:spPr>
          <a:xfrm>
            <a:off x="1606549" y="4418806"/>
            <a:ext cx="7144554" cy="1663701"/>
          </a:xfrm>
          <a:prstGeom prst="rect">
            <a:avLst/>
          </a:prstGeom>
          <a:ln w="25400">
            <a:solidFill>
              <a:schemeClr val="accent5">
                <a:satOff val="-6843"/>
                <a:lumOff val="-10705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indent="457200" defTabSz="457200">
              <a:defRPr sz="900">
                <a:solidFill>
                  <a:srgbClr val="021DA7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&lt;fvLib&gt;</a:t>
            </a:r>
            <a:endParaRPr>
              <a:solidFill>
                <a:srgbClr val="000000"/>
              </a:solidFill>
            </a:endParaRPr>
          </a:p>
          <a:p>
            <a:pPr defTabSz="457200">
              <a:defRPr sz="900">
                <a:latin typeface="+mn-lt"/>
                <a:ea typeface="+mn-ea"/>
                <a:cs typeface="+mn-cs"/>
                <a:sym typeface="Helvetica"/>
              </a:defRPr>
            </a:pPr>
            <a:r>
              <a:t>                  </a:t>
            </a:r>
            <a:r>
              <a:rPr>
                <a:solidFill>
                  <a:srgbClr val="021DA7"/>
                </a:solidFill>
              </a:rPr>
              <a:t>&lt;fs&gt;</a:t>
            </a:r>
          </a:p>
          <a:p>
            <a:pPr defTabSz="457200">
              <a:defRPr sz="900">
                <a:solidFill>
                  <a:srgbClr val="AB45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                     </a:t>
            </a:r>
            <a:r>
              <a:rPr b="1"/>
              <a:t> </a:t>
            </a:r>
            <a:r>
              <a:rPr b="1">
                <a:solidFill>
                  <a:srgbClr val="021DA7"/>
                </a:solidFill>
              </a:rPr>
              <a:t>&lt;f</a:t>
            </a:r>
            <a:r>
              <a:rPr b="1">
                <a:solidFill>
                  <a:srgbClr val="F9975E"/>
                </a:solidFill>
              </a:rPr>
              <a:t> name</a:t>
            </a:r>
            <a:r>
              <a:rPr b="1">
                <a:solidFill>
                  <a:srgbClr val="FF9450"/>
                </a:solidFill>
              </a:rPr>
              <a:t>=</a:t>
            </a:r>
            <a:r>
              <a:rPr b="1"/>
              <a:t>"number"</a:t>
            </a:r>
            <a:r>
              <a:rPr b="1">
                <a:solidFill>
                  <a:srgbClr val="F9975E"/>
                </a:solidFill>
              </a:rPr>
              <a:t> </a:t>
            </a:r>
            <a:r>
              <a:rPr b="1">
                <a:solidFill>
                  <a:srgbClr val="00AAD6"/>
                </a:solidFill>
              </a:rPr>
              <a:t>xmlns:dcr</a:t>
            </a:r>
            <a:r>
              <a:rPr b="1">
                <a:solidFill>
                  <a:srgbClr val="FF9450"/>
                </a:solidFill>
              </a:rPr>
              <a:t>=</a:t>
            </a:r>
            <a:r>
              <a:rPr b="1"/>
              <a:t>"http://www.isocat.org/ns/dcr"</a:t>
            </a:r>
            <a:r>
              <a:rPr b="1">
                <a:solidFill>
                  <a:srgbClr val="F9975E"/>
                </a:solidFill>
              </a:rPr>
              <a:t> dcr:datcat</a:t>
            </a:r>
            <a:r>
              <a:rPr b="1">
                <a:solidFill>
                  <a:srgbClr val="FF9450"/>
                </a:solidFill>
              </a:rPr>
              <a:t>=</a:t>
            </a:r>
            <a:r>
              <a:rPr b="1"/>
              <a:t>"http://www.isocat.org/datcat/DC-3351"</a:t>
            </a:r>
            <a:r>
              <a:rPr b="1">
                <a:solidFill>
                  <a:srgbClr val="021DA7"/>
                </a:solidFill>
              </a:rPr>
              <a:t>&gt;</a:t>
            </a:r>
            <a:endParaRPr b="1">
              <a:solidFill>
                <a:srgbClr val="000000"/>
              </a:solidFill>
            </a:endParaRPr>
          </a:p>
          <a:p>
            <a:pPr defTabSz="457200">
              <a:defRPr b="1" sz="900">
                <a:solidFill>
                  <a:srgbClr val="AB45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                        </a:t>
            </a:r>
            <a:r>
              <a:rPr>
                <a:solidFill>
                  <a:srgbClr val="021DA7"/>
                </a:solidFill>
              </a:rPr>
              <a:t>&lt;vAlt&gt;</a:t>
            </a:r>
            <a:endParaRPr>
              <a:solidFill>
                <a:srgbClr val="000000"/>
              </a:solidFill>
            </a:endParaRPr>
          </a:p>
          <a:p>
            <a:pPr defTabSz="457200">
              <a:defRPr b="1" sz="900">
                <a:solidFill>
                  <a:srgbClr val="AB45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                           </a:t>
            </a:r>
            <a:r>
              <a:rPr>
                <a:solidFill>
                  <a:srgbClr val="021DA7"/>
                </a:solidFill>
              </a:rPr>
              <a:t>&lt;symbol</a:t>
            </a:r>
            <a:r>
              <a:rPr>
                <a:solidFill>
                  <a:srgbClr val="F9975E"/>
                </a:solidFill>
              </a:rPr>
              <a:t> xml:id</a:t>
            </a:r>
            <a:r>
              <a:rPr>
                <a:solidFill>
                  <a:srgbClr val="FF9450"/>
                </a:solidFill>
              </a:rPr>
              <a:t>=</a:t>
            </a:r>
            <a:r>
              <a:t>"SG"</a:t>
            </a:r>
            <a:r>
              <a:rPr>
                <a:solidFill>
                  <a:srgbClr val="F9975E"/>
                </a:solidFill>
              </a:rPr>
              <a:t> value</a:t>
            </a:r>
            <a:r>
              <a:rPr>
                <a:solidFill>
                  <a:srgbClr val="FF9450"/>
                </a:solidFill>
              </a:rPr>
              <a:t>=</a:t>
            </a:r>
            <a:r>
              <a:t>"singular"</a:t>
            </a:r>
            <a:r>
              <a:rPr>
                <a:solidFill>
                  <a:srgbClr val="F9975E"/>
                </a:solidFill>
              </a:rPr>
              <a:t> dcr:datcat</a:t>
            </a:r>
            <a:r>
              <a:rPr>
                <a:solidFill>
                  <a:srgbClr val="FF9450"/>
                </a:solidFill>
              </a:rPr>
              <a:t>=</a:t>
            </a:r>
            <a:r>
              <a:t>"http://www.isocat.org/datcat/DC-252"</a:t>
            </a:r>
            <a:r>
              <a:rPr>
                <a:solidFill>
                  <a:srgbClr val="021DA7"/>
                </a:solidFill>
              </a:rPr>
              <a:t>/&gt;</a:t>
            </a:r>
            <a:endParaRPr>
              <a:solidFill>
                <a:srgbClr val="000000"/>
              </a:solidFill>
            </a:endParaRPr>
          </a:p>
          <a:p>
            <a:pPr defTabSz="457200">
              <a:defRPr b="1" sz="900">
                <a:solidFill>
                  <a:srgbClr val="AB45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                           </a:t>
            </a:r>
            <a:r>
              <a:rPr>
                <a:solidFill>
                  <a:srgbClr val="021DA7"/>
                </a:solidFill>
              </a:rPr>
              <a:t>&lt;symbol</a:t>
            </a:r>
            <a:r>
              <a:rPr>
                <a:solidFill>
                  <a:srgbClr val="F9975E"/>
                </a:solidFill>
              </a:rPr>
              <a:t> xml:id</a:t>
            </a:r>
            <a:r>
              <a:rPr>
                <a:solidFill>
                  <a:srgbClr val="FF9450"/>
                </a:solidFill>
              </a:rPr>
              <a:t>=</a:t>
            </a:r>
            <a:r>
              <a:t>"PL"</a:t>
            </a:r>
            <a:r>
              <a:rPr>
                <a:solidFill>
                  <a:srgbClr val="F9975E"/>
                </a:solidFill>
              </a:rPr>
              <a:t> value</a:t>
            </a:r>
            <a:r>
              <a:rPr>
                <a:solidFill>
                  <a:srgbClr val="FF9450"/>
                </a:solidFill>
              </a:rPr>
              <a:t>=</a:t>
            </a:r>
            <a:r>
              <a:t>"plural"</a:t>
            </a:r>
            <a:r>
              <a:rPr>
                <a:solidFill>
                  <a:srgbClr val="F9975E"/>
                </a:solidFill>
              </a:rPr>
              <a:t> dcr:datcat</a:t>
            </a:r>
            <a:r>
              <a:rPr>
                <a:solidFill>
                  <a:srgbClr val="FF9450"/>
                </a:solidFill>
              </a:rPr>
              <a:t>=</a:t>
            </a:r>
            <a:r>
              <a:t>"http://www.isocat.org/datcat/DC-253"</a:t>
            </a:r>
            <a:r>
              <a:rPr>
                <a:solidFill>
                  <a:srgbClr val="021DA7"/>
                </a:solidFill>
              </a:rPr>
              <a:t>/&gt;</a:t>
            </a:r>
            <a:endParaRPr>
              <a:solidFill>
                <a:srgbClr val="000000"/>
              </a:solidFill>
            </a:endParaRPr>
          </a:p>
          <a:p>
            <a:pPr defTabSz="457200">
              <a:defRPr b="1" sz="900">
                <a:solidFill>
                  <a:srgbClr val="AB45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                        </a:t>
            </a:r>
            <a:r>
              <a:rPr>
                <a:solidFill>
                  <a:srgbClr val="021DA7"/>
                </a:solidFill>
              </a:rPr>
              <a:t>&lt;/vAlt&gt;</a:t>
            </a:r>
            <a:r>
              <a:t>  </a:t>
            </a:r>
            <a:endParaRPr>
              <a:solidFill>
                <a:srgbClr val="000000"/>
              </a:solidFill>
            </a:endParaRPr>
          </a:p>
          <a:p>
            <a:pPr defTabSz="457200">
              <a:defRPr sz="900">
                <a:solidFill>
                  <a:srgbClr val="AB45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                     </a:t>
            </a:r>
            <a:r>
              <a:rPr>
                <a:solidFill>
                  <a:srgbClr val="021DA7"/>
                </a:solidFill>
              </a:rPr>
              <a:t>&lt;/f&gt;</a:t>
            </a:r>
          </a:p>
          <a:p>
            <a:pPr defTabSz="457200">
              <a:defRPr sz="900">
                <a:latin typeface="+mn-lt"/>
                <a:ea typeface="+mn-ea"/>
                <a:cs typeface="+mn-cs"/>
                <a:sym typeface="Helvetica"/>
              </a:defRPr>
            </a:pPr>
            <a:r>
              <a:t>                  </a:t>
            </a:r>
            <a:r>
              <a:rPr>
                <a:solidFill>
                  <a:srgbClr val="021DA7"/>
                </a:solidFill>
              </a:rPr>
              <a:t>&lt;/fs&gt;</a:t>
            </a:r>
            <a:r>
              <a:t>            </a:t>
            </a:r>
          </a:p>
          <a:p>
            <a:pPr defTabSz="457200">
              <a:defRPr sz="900">
                <a:solidFill>
                  <a:srgbClr val="0074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solidFill>
                  <a:srgbClr val="000000"/>
                </a:solidFill>
              </a:rPr>
              <a:t>                  </a:t>
            </a:r>
            <a:r>
              <a:t>&lt;!-- other feature structures here --&gt;</a:t>
            </a:r>
            <a:endParaRPr>
              <a:solidFill>
                <a:srgbClr val="000000"/>
              </a:solidFill>
            </a:endParaRPr>
          </a:p>
          <a:p>
            <a:pPr defTabSz="457200">
              <a:defRPr sz="900">
                <a:latin typeface="+mn-lt"/>
                <a:ea typeface="+mn-ea"/>
                <a:cs typeface="+mn-cs"/>
                <a:sym typeface="Helvetica"/>
              </a:defRPr>
            </a:pPr>
            <a:r>
              <a:t>               </a:t>
            </a:r>
            <a:r>
              <a:rPr>
                <a:solidFill>
                  <a:srgbClr val="021DA7"/>
                </a:solidFill>
              </a:rPr>
              <a:t>&lt;/fvLib&gt;</a:t>
            </a:r>
          </a:p>
        </p:txBody>
      </p:sp>
      <p:pic>
        <p:nvPicPr>
          <p:cNvPr id="79" name="Screen Shot 2017-12-03 at 4.07.28 PM.png" descr="Screen Shot 2017-12-03 at 4.07.28 PM.png"/>
          <p:cNvPicPr>
            <a:picLocks noChangeAspect="1"/>
          </p:cNvPicPr>
          <p:nvPr/>
        </p:nvPicPr>
        <p:blipFill>
          <a:blip r:embed="rId3">
            <a:extLst/>
          </a:blip>
          <a:srcRect l="0" t="3470" r="0" b="2142"/>
          <a:stretch>
            <a:fillRect/>
          </a:stretch>
        </p:blipFill>
        <p:spPr>
          <a:xfrm>
            <a:off x="5766205" y="2650728"/>
            <a:ext cx="2978729" cy="1678193"/>
          </a:xfrm>
          <a:prstGeom prst="rect">
            <a:avLst/>
          </a:prstGeom>
          <a:ln w="25400">
            <a:solidFill>
              <a:schemeClr val="accent5">
                <a:satOff val="-6843"/>
                <a:lumOff val="-10705"/>
              </a:schemeClr>
            </a:solidFill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wipe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afterEffect" presetSubtype="0" presetID="-1" grpId="1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966657 0.000000" origin="layout" pathEditMode="relative">
                                      <p:cBhvr>
                                        <p:cTn id="6" dur="15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IL Documents: Prose"/>
          <p:cNvSpPr txBox="1"/>
          <p:nvPr>
            <p:ph type="title" idx="4294967295"/>
          </p:nvPr>
        </p:nvSpPr>
        <p:spPr>
          <a:xfrm>
            <a:off x="1600200" y="152399"/>
            <a:ext cx="7391400" cy="1154114"/>
          </a:xfrm>
          <a:prstGeom prst="rect">
            <a:avLst/>
          </a:prstGeom>
        </p:spPr>
        <p:txBody>
          <a:bodyPr anchor="t">
            <a:normAutofit fontScale="100000" lnSpcReduction="0"/>
          </a:bodyPr>
          <a:lstStyle>
            <a:lvl1pPr defTabSz="584200">
              <a:defRPr sz="34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SIL Documents: Prose</a:t>
            </a:r>
          </a:p>
        </p:txBody>
      </p:sp>
      <p:sp>
        <p:nvSpPr>
          <p:cNvPr id="82" name="Rectangle"/>
          <p:cNvSpPr/>
          <p:nvPr/>
        </p:nvSpPr>
        <p:spPr>
          <a:xfrm>
            <a:off x="-1" y="6172200"/>
            <a:ext cx="9144002" cy="152400"/>
          </a:xfrm>
          <a:prstGeom prst="rect">
            <a:avLst/>
          </a:prstGeom>
          <a:gradFill>
            <a:gsLst>
              <a:gs pos="0">
                <a:srgbClr val="0047FF"/>
              </a:gs>
              <a:gs pos="50000">
                <a:srgbClr val="F8FBFC">
                  <a:alpha val="54999"/>
                </a:srgbClr>
              </a:gs>
              <a:gs pos="100000">
                <a:srgbClr val="000000">
                  <a:alpha val="9999"/>
                </a:srgbClr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3" name="Circle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>
            <a:gsLst>
              <a:gs pos="0">
                <a:srgbClr val="000000">
                  <a:alpha val="9999"/>
                </a:srgbClr>
              </a:gs>
              <a:gs pos="50000">
                <a:srgbClr val="F8FBFC">
                  <a:alpha val="54999"/>
                </a:srgbClr>
              </a:gs>
              <a:gs pos="100000">
                <a:srgbClr val="0047FF"/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84" name="Screen Shot 2017-12-03 at 2.21.52 PM.png" descr="Screen Shot 2017-12-03 at 2.21.5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14987" y="1306512"/>
            <a:ext cx="6125849" cy="4756890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Source Document"/>
          <p:cNvSpPr txBox="1"/>
          <p:nvPr/>
        </p:nvSpPr>
        <p:spPr>
          <a:xfrm>
            <a:off x="2420349" y="912139"/>
            <a:ext cx="1933834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u="sng"/>
            </a:lvl1pPr>
          </a:lstStyle>
          <a:p>
            <a:pPr/>
            <a:r>
              <a:t>Source Document</a:t>
            </a:r>
          </a:p>
        </p:txBody>
      </p:sp>
      <p:sp>
        <p:nvSpPr>
          <p:cNvPr id="86" name="TEI Encoding"/>
          <p:cNvSpPr txBox="1"/>
          <p:nvPr/>
        </p:nvSpPr>
        <p:spPr>
          <a:xfrm>
            <a:off x="5250532" y="912139"/>
            <a:ext cx="1476522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u="sng"/>
            </a:lvl1pPr>
          </a:lstStyle>
          <a:p>
            <a:pPr/>
            <a:r>
              <a:t>TEI Encoding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wipe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afterEffect" presetSubtype="0" presetID="-1" grpId="1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966657 0.000000" origin="layout" pathEditMode="relative">
                                      <p:cBhvr>
                                        <p:cTn id="6" dur="15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 Design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Default 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 Design">
  <a:themeElements>
    <a:clrScheme name="Default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 Design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Default 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